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6"/>
  </p:notesMasterIdLst>
  <p:sldIdLst>
    <p:sldId id="256" r:id="rId2"/>
    <p:sldId id="269" r:id="rId3"/>
    <p:sldId id="268" r:id="rId4"/>
    <p:sldId id="266" r:id="rId5"/>
    <p:sldId id="267" r:id="rId6"/>
    <p:sldId id="264" r:id="rId7"/>
    <p:sldId id="271" r:id="rId8"/>
    <p:sldId id="272" r:id="rId9"/>
    <p:sldId id="273" r:id="rId10"/>
    <p:sldId id="274" r:id="rId11"/>
    <p:sldId id="275" r:id="rId12"/>
    <p:sldId id="276" r:id="rId13"/>
    <p:sldId id="277" r:id="rId14"/>
    <p:sldId id="278" r:id="rId15"/>
  </p:sldIdLst>
  <p:sldSz cx="12192000" cy="6858000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675" autoAdjust="0"/>
  </p:normalViewPr>
  <p:slideViewPr>
    <p:cSldViewPr>
      <p:cViewPr varScale="1">
        <p:scale>
          <a:sx n="109" d="100"/>
          <a:sy n="109" d="100"/>
        </p:scale>
        <p:origin x="636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25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09F976-A4D9-46E4-A761-141D446B8563}" type="datetimeFigureOut">
              <a:rPr lang="ru-RU" smtClean="0"/>
              <a:t>17.11.2022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D3C9A0-8F6A-4242-9EEF-5E2997021F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83355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D3C9A0-8F6A-4242-9EEF-5E2997021F0D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42664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D3C9A0-8F6A-4242-9EEF-5E2997021F0D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69572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9"/>
          <p:cNvSpPr/>
          <p:nvPr/>
        </p:nvSpPr>
        <p:spPr>
          <a:xfrm>
            <a:off x="0" y="4664075"/>
            <a:ext cx="12200467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Группа 1"/>
          <p:cNvGrpSpPr>
            <a:grpSpLocks/>
          </p:cNvGrpSpPr>
          <p:nvPr/>
        </p:nvGrpSpPr>
        <p:grpSpPr bwMode="auto">
          <a:xfrm>
            <a:off x="-4233" y="4953000"/>
            <a:ext cx="12196233" cy="1911350"/>
            <a:chOff x="-3765" y="4832896"/>
            <a:chExt cx="9147765" cy="2032192"/>
          </a:xfrm>
        </p:grpSpPr>
        <p:sp>
          <p:nvSpPr>
            <p:cNvPr id="6" name="Полилиния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Полилиния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1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D9732742-C08B-49B3-8359-AC205CF2D6A3}" type="datetimeFigureOut">
              <a:rPr lang="ru-RU"/>
              <a:pPr>
                <a:defRPr/>
              </a:pPr>
              <a:t>17.11.2022</a:t>
            </a:fld>
            <a:endParaRPr lang="ru-RU"/>
          </a:p>
        </p:txBody>
      </p:sp>
      <p:sp>
        <p:nvSpPr>
          <p:cNvPr id="12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B11166A0-72F7-440C-9CDA-D584854A30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BA7011-D21D-4DDC-971A-97B29BB50F25}" type="datetimeFigureOut">
              <a:rPr lang="ru-RU"/>
              <a:pPr>
                <a:defRPr/>
              </a:pPr>
              <a:t>17.11.2022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96ADEC-CB52-497E-9F0E-FE76F501C7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ED14F3-06EE-41B6-8580-9F5F341CF12B}" type="datetimeFigureOut">
              <a:rPr lang="ru-RU"/>
              <a:pPr>
                <a:defRPr/>
              </a:pPr>
              <a:t>17.11.2022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FB1A35-19CF-4CEC-90AC-CE3B20E090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0ED253-4E1E-4547-BC60-7A560FBB4793}" type="datetimeFigureOut">
              <a:rPr lang="ru-RU"/>
              <a:pPr>
                <a:defRPr/>
              </a:pPr>
              <a:t>17.11.2022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5CBCB5-36FD-421D-86F5-3A29010F00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шивка 6"/>
          <p:cNvSpPr/>
          <p:nvPr/>
        </p:nvSpPr>
        <p:spPr>
          <a:xfrm>
            <a:off x="4849284" y="3005138"/>
            <a:ext cx="243416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Нашивка 7"/>
          <p:cNvSpPr/>
          <p:nvPr/>
        </p:nvSpPr>
        <p:spPr>
          <a:xfrm>
            <a:off x="4599518" y="3005138"/>
            <a:ext cx="24553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936D020-3261-4F51-AD58-BD2494ABCF27}" type="datetimeFigureOut">
              <a:rPr lang="ru-RU"/>
              <a:pPr>
                <a:defRPr/>
              </a:pPr>
              <a:t>17.11.2022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D0AE41F-D547-40FC-BB0D-EA9F51A92B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DD90D15-E0EA-4CEF-960A-7CAB3B370CB4}" type="datetimeFigureOut">
              <a:rPr lang="ru-RU"/>
              <a:pPr>
                <a:defRPr/>
              </a:pPr>
              <a:t>17.11.2022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7AA30A1-E0B6-4FBA-A67C-6F2243E4E4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ADFC41F-BE75-4F2C-8916-CC3E8FEBD538}" type="datetimeFigureOut">
              <a:rPr lang="ru-RU"/>
              <a:pPr>
                <a:defRPr/>
              </a:pPr>
              <a:t>17.11.2022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99878ED-1529-463C-B0D6-81FAAABC10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EB7467B-728C-4766-9380-66F199C184E9}" type="datetimeFigureOut">
              <a:rPr lang="ru-RU"/>
              <a:pPr>
                <a:defRPr/>
              </a:pPr>
              <a:t>17.11.2022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AB11B4E-0D50-438C-A10C-BDD23C0DB4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DC7B92-2D02-4DBE-BB98-4FDD91BBD59D}" type="datetimeFigureOut">
              <a:rPr lang="ru-RU"/>
              <a:pPr>
                <a:defRPr/>
              </a:pPr>
              <a:t>17.11.2022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4893D6-C23C-4441-8107-C8E23CE629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1141F0F-E17D-4D36-81DA-289FE6965ACB}" type="datetimeFigureOut">
              <a:rPr lang="ru-RU"/>
              <a:pPr>
                <a:defRPr/>
              </a:pPr>
              <a:t>17.11.2022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11AE96B-1CCE-44E5-B111-2B102D988C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7"/>
          <p:cNvSpPr>
            <a:spLocks/>
          </p:cNvSpPr>
          <p:nvPr/>
        </p:nvSpPr>
        <p:spPr bwMode="auto">
          <a:xfrm>
            <a:off x="954617" y="5002214"/>
            <a:ext cx="5069416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Полилиния 8"/>
          <p:cNvSpPr>
            <a:spLocks/>
          </p:cNvSpPr>
          <p:nvPr/>
        </p:nvSpPr>
        <p:spPr bwMode="auto">
          <a:xfrm>
            <a:off x="-71966" y="5784850"/>
            <a:ext cx="5069417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Прямоугольный треугольник 9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Прямая соединительная линия 10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Нашивка 11"/>
          <p:cNvSpPr/>
          <p:nvPr/>
        </p:nvSpPr>
        <p:spPr>
          <a:xfrm>
            <a:off x="11552768" y="4987925"/>
            <a:ext cx="24341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Нашивка 12"/>
          <p:cNvSpPr/>
          <p:nvPr/>
        </p:nvSpPr>
        <p:spPr>
          <a:xfrm>
            <a:off x="11303001" y="4987925"/>
            <a:ext cx="24341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5CDF22CF-E055-4036-AEDE-64AC7396A428}" type="datetimeFigureOut">
              <a:rPr lang="ru-RU"/>
              <a:pPr>
                <a:defRPr/>
              </a:pPr>
              <a:t>17.11.2022</a:t>
            </a:fld>
            <a:endParaRPr lang="ru-RU"/>
          </a:p>
        </p:txBody>
      </p:sp>
      <p:sp>
        <p:nvSpPr>
          <p:cNvPr id="12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D9590E9C-974A-4F52-8974-5CF31FA367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954617" y="5002214"/>
            <a:ext cx="5069416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71966" y="5784850"/>
            <a:ext cx="5069417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29"/>
          <p:cNvSpPr>
            <a:spLocks noGrp="1"/>
          </p:cNvSpPr>
          <p:nvPr>
            <p:ph type="body" idx="1"/>
          </p:nvPr>
        </p:nvSpPr>
        <p:spPr bwMode="auto">
          <a:xfrm>
            <a:off x="609600" y="1481138"/>
            <a:ext cx="10972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8970433" y="6408739"/>
            <a:ext cx="2559051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8F8F1693-3F5C-4BDA-8226-672B0B562A7D}" type="datetimeFigureOut">
              <a:rPr lang="ru-RU"/>
              <a:pPr>
                <a:defRPr/>
              </a:pPr>
              <a:t>17.11.2022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5839884" y="6408739"/>
            <a:ext cx="3134783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11529484" y="6408739"/>
            <a:ext cx="488949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DD820AA0-B25D-4E69-82C6-0233739DAA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3" r:id="rId2"/>
    <p:sldLayoutId id="2147483745" r:id="rId3"/>
    <p:sldLayoutId id="2147483746" r:id="rId4"/>
    <p:sldLayoutId id="2147483747" r:id="rId5"/>
    <p:sldLayoutId id="2147483748" r:id="rId6"/>
    <p:sldLayoutId id="2147483742" r:id="rId7"/>
    <p:sldLayoutId id="2147483749" r:id="rId8"/>
    <p:sldLayoutId id="2147483750" r:id="rId9"/>
    <p:sldLayoutId id="2147483741" r:id="rId10"/>
    <p:sldLayoutId id="214748374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807968" y="3068960"/>
            <a:ext cx="6048672" cy="1944787"/>
          </a:xfrm>
        </p:spPr>
        <p:txBody>
          <a:bodyPr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ru-RU" sz="3200" i="1" dirty="0">
                <a:effectLst/>
                <a:latin typeface="Times New Roman"/>
                <a:ea typeface="Calibri"/>
              </a:rPr>
              <a:t/>
            </a:r>
            <a:br>
              <a:rPr lang="ru-RU" sz="3200" i="1" dirty="0">
                <a:effectLst/>
                <a:latin typeface="Times New Roman"/>
                <a:ea typeface="Calibri"/>
              </a:rPr>
            </a:br>
            <a:r>
              <a:rPr lang="ru-RU" sz="3200" i="1" dirty="0">
                <a:effectLst/>
                <a:latin typeface="Times New Roman"/>
                <a:ea typeface="Calibri"/>
              </a:rPr>
              <a:t/>
            </a:r>
            <a:br>
              <a:rPr lang="ru-RU" sz="3200" i="1" dirty="0">
                <a:effectLst/>
                <a:latin typeface="Times New Roman"/>
                <a:ea typeface="Calibri"/>
              </a:rPr>
            </a:br>
            <a:r>
              <a:rPr lang="ru-RU" sz="3200" i="1" dirty="0">
                <a:effectLst/>
                <a:latin typeface="Times New Roman"/>
                <a:ea typeface="Calibri"/>
              </a:rPr>
              <a:t/>
            </a:r>
            <a:br>
              <a:rPr lang="ru-RU" sz="3200" i="1" dirty="0">
                <a:effectLst/>
                <a:latin typeface="Times New Roman"/>
                <a:ea typeface="Calibri"/>
              </a:rPr>
            </a:br>
            <a:r>
              <a:rPr lang="ru-RU" sz="3200" i="1" dirty="0">
                <a:effectLst/>
                <a:latin typeface="Times New Roman"/>
                <a:ea typeface="Calibri"/>
              </a:rPr>
              <a:t/>
            </a:r>
            <a:br>
              <a:rPr lang="ru-RU" sz="3200" i="1" dirty="0">
                <a:effectLst/>
                <a:latin typeface="Times New Roman"/>
                <a:ea typeface="Calibri"/>
              </a:rPr>
            </a:br>
            <a:r>
              <a:rPr lang="ru-RU" sz="2000" dirty="0">
                <a:solidFill>
                  <a:srgbClr val="002060"/>
                </a:solidFill>
                <a:effectLst/>
                <a:latin typeface="Times New Roman"/>
                <a:ea typeface="Calibri"/>
              </a:rPr>
              <a:t>Е.В. </a:t>
            </a:r>
            <a:r>
              <a:rPr lang="ru-RU" sz="2000" dirty="0" smtClean="0">
                <a:solidFill>
                  <a:srgbClr val="002060"/>
                </a:solidFill>
                <a:effectLst/>
                <a:latin typeface="Times New Roman"/>
                <a:ea typeface="Calibri"/>
              </a:rPr>
              <a:t>Мажирова </a:t>
            </a:r>
            <a:br>
              <a:rPr lang="ru-RU" sz="2000" dirty="0" smtClean="0">
                <a:solidFill>
                  <a:srgbClr val="002060"/>
                </a:solidFill>
                <a:effectLst/>
                <a:latin typeface="Times New Roman"/>
                <a:ea typeface="Calibri"/>
              </a:rPr>
            </a:br>
            <a:r>
              <a:rPr lang="ru-RU" sz="2000" dirty="0" smtClean="0">
                <a:solidFill>
                  <a:srgbClr val="002060"/>
                </a:solidFill>
                <a:effectLst/>
                <a:latin typeface="Times New Roman"/>
                <a:ea typeface="Calibri"/>
              </a:rPr>
              <a:t>начальник 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/>
                <a:ea typeface="Calibri"/>
              </a:rPr>
              <a:t>отдела государственной гражданской службы, </a:t>
            </a:r>
            <a:r>
              <a:rPr lang="ru-RU" sz="2000" dirty="0" smtClean="0">
                <a:solidFill>
                  <a:srgbClr val="002060"/>
                </a:solidFill>
                <a:effectLst/>
                <a:latin typeface="Times New Roman"/>
                <a:ea typeface="Calibri"/>
              </a:rPr>
              <a:t>кадров, правовой и организационной работы Министерства 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/>
                <a:ea typeface="Calibri"/>
              </a:rPr>
              <a:t>культуры </a:t>
            </a:r>
            <a:r>
              <a:rPr lang="ru-RU" sz="2000" dirty="0" smtClean="0">
                <a:solidFill>
                  <a:srgbClr val="002060"/>
                </a:solidFill>
                <a:effectLst/>
                <a:latin typeface="Times New Roman"/>
                <a:ea typeface="Calibri"/>
              </a:rPr>
              <a:t/>
            </a:r>
            <a:br>
              <a:rPr lang="ru-RU" sz="2000" dirty="0" smtClean="0">
                <a:solidFill>
                  <a:srgbClr val="002060"/>
                </a:solidFill>
                <a:effectLst/>
                <a:latin typeface="Times New Roman"/>
                <a:ea typeface="Calibri"/>
              </a:rPr>
            </a:br>
            <a:r>
              <a:rPr lang="ru-RU" sz="2000" dirty="0" smtClean="0">
                <a:solidFill>
                  <a:srgbClr val="002060"/>
                </a:solidFill>
                <a:effectLst/>
                <a:latin typeface="Times New Roman"/>
                <a:ea typeface="Calibri"/>
              </a:rPr>
              <a:t>Свердловской 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/>
                <a:ea typeface="Calibri"/>
              </a:rPr>
              <a:t>области</a:t>
            </a:r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1331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99456" y="116632"/>
            <a:ext cx="10153128" cy="3240931"/>
          </a:xfrm>
        </p:spPr>
        <p:txBody>
          <a:bodyPr/>
          <a:lstStyle/>
          <a:p>
            <a:pPr marR="0" algn="ctr"/>
            <a:endParaRPr lang="ru-RU" sz="2800" b="1" i="1" dirty="0">
              <a:latin typeface="Times New Roman"/>
              <a:ea typeface="Calibri"/>
            </a:endParaRPr>
          </a:p>
          <a:p>
            <a:pPr marR="0" algn="ctr">
              <a:spcBef>
                <a:spcPts val="0"/>
              </a:spcBef>
            </a:pPr>
            <a:r>
              <a:rPr lang="ru-RU" sz="3600" b="1" i="1" dirty="0" smtClean="0">
                <a:solidFill>
                  <a:srgbClr val="7030A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Об опыте работы </a:t>
            </a:r>
          </a:p>
          <a:p>
            <a:pPr marR="0" algn="ctr">
              <a:spcBef>
                <a:spcPts val="0"/>
              </a:spcBef>
            </a:pPr>
            <a:r>
              <a:rPr lang="ru-RU" sz="3600" b="1" i="1" dirty="0" smtClean="0">
                <a:solidFill>
                  <a:srgbClr val="7030A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Министерства </a:t>
            </a:r>
            <a:r>
              <a:rPr lang="ru-RU" sz="3600" b="1" i="1" dirty="0">
                <a:solidFill>
                  <a:srgbClr val="7030A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культуры </a:t>
            </a:r>
            <a:r>
              <a:rPr lang="ru-RU" sz="3600" b="1" i="1" dirty="0" smtClean="0">
                <a:solidFill>
                  <a:srgbClr val="7030A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Свердловской </a:t>
            </a:r>
            <a:r>
              <a:rPr lang="ru-RU" sz="3600" b="1" i="1" dirty="0">
                <a:solidFill>
                  <a:srgbClr val="7030A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области </a:t>
            </a:r>
            <a:r>
              <a:rPr lang="ru-RU" sz="3600" b="1" i="1" dirty="0" smtClean="0">
                <a:solidFill>
                  <a:srgbClr val="7030A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в сфере профилактики </a:t>
            </a:r>
          </a:p>
          <a:p>
            <a:pPr marR="0" algn="ctr">
              <a:spcBef>
                <a:spcPts val="0"/>
              </a:spcBef>
            </a:pPr>
            <a:r>
              <a:rPr lang="ru-RU" sz="3600" b="1" i="1" dirty="0" smtClean="0">
                <a:solidFill>
                  <a:srgbClr val="7030A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и противодействия коррупции</a:t>
            </a:r>
            <a:endParaRPr lang="ru-RU" sz="3600" b="1" dirty="0">
              <a:solidFill>
                <a:srgbClr val="7030A0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</p:txBody>
      </p:sp>
      <p:sp>
        <p:nvSpPr>
          <p:cNvPr id="13315" name="Rectangle 1"/>
          <p:cNvSpPr>
            <a:spLocks noChangeArrowheads="1"/>
          </p:cNvSpPr>
          <p:nvPr/>
        </p:nvSpPr>
        <p:spPr bwMode="auto">
          <a:xfrm>
            <a:off x="4854700" y="6187559"/>
            <a:ext cx="220778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>
              <a:tabLst>
                <a:tab pos="4625975" algn="ctr"/>
                <a:tab pos="6029325" algn="l"/>
              </a:tabLst>
            </a:pPr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9 </a:t>
            </a:r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декабря </a:t>
            </a:r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2022 </a:t>
            </a:r>
            <a:r>
              <a:rPr lang="ru-RU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года</a:t>
            </a:r>
            <a:endParaRPr lang="ru-RU" dirty="0"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79376" y="188640"/>
            <a:ext cx="11593288" cy="1008112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i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Антикоррупционное просвещение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0" y="5517232"/>
            <a:ext cx="11784632" cy="1340768"/>
          </a:xfrm>
        </p:spPr>
        <p:txBody>
          <a:bodyPr/>
          <a:lstStyle/>
          <a:p>
            <a:pPr marL="92075" indent="0">
              <a:buNone/>
            </a:pPr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2075" indent="0" algn="ctr">
              <a:buNone/>
            </a:pP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2075" indent="0" algn="ctr">
              <a:buNone/>
            </a:pP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2075" indent="0" algn="ctr">
              <a:buNone/>
            </a:pPr>
            <a:endParaRPr lang="ru-RU" sz="1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71888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135560" y="1412776"/>
            <a:ext cx="8496944" cy="115212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2075" indent="0" algn="ctr">
              <a:buNone/>
            </a:pPr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Библиотеки</a:t>
            </a:r>
          </a:p>
          <a:p>
            <a:pPr marL="92075" indent="0" algn="ctr"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(тематические выставки книг, круглые столы)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35360" y="2779702"/>
            <a:ext cx="11593288" cy="259351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Свердловская </a:t>
            </a:r>
            <a:r>
              <a:rPr lang="ru-RU" sz="2400" b="1" i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областная специальная библиотека для незрячих и слабовидящих имени Д.Н. </a:t>
            </a:r>
            <a:r>
              <a:rPr lang="ru-RU" sz="2400" b="1" i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Мамина-Сибиряка</a:t>
            </a:r>
            <a:r>
              <a:rPr lang="en-US" sz="2400" b="1" i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400" b="1" i="1" u="sng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400" b="1" i="1" u="sng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рамках проекта «Правовой навигатор» выступление с лекцией «Коррупция как противоправное явление. Борьба с коррупцией в нашей стране»</a:t>
            </a:r>
            <a:endParaRPr lang="ru-RU" sz="2400" b="1" i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63352" y="188640"/>
            <a:ext cx="11809312" cy="72008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i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Антикоррупционное просвещение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0" y="5517232"/>
            <a:ext cx="11784632" cy="1340768"/>
          </a:xfrm>
        </p:spPr>
        <p:txBody>
          <a:bodyPr/>
          <a:lstStyle/>
          <a:p>
            <a:pPr marL="92075" indent="0">
              <a:buNone/>
            </a:pPr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2075" indent="0" algn="ctr">
              <a:buNone/>
            </a:pP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2075" indent="0" algn="ctr">
              <a:buNone/>
            </a:pP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2075" indent="0" algn="ctr">
              <a:buNone/>
            </a:pPr>
            <a:endParaRPr lang="ru-RU" sz="1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71888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199456" y="1196752"/>
            <a:ext cx="9865096" cy="129614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2075" indent="0" algn="ctr">
              <a:buNone/>
            </a:pPr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Музеи</a:t>
            </a:r>
          </a:p>
          <a:p>
            <a:pPr marL="92075" indent="0" algn="ctr"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(выставки, круглые столы, театрализованные представления для посетителей экспозиций)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42346" y="3284984"/>
            <a:ext cx="11930318" cy="165618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 algn="ctr"/>
            <a:endParaRPr lang="ru-RU" sz="2400" b="1" i="1" u="sng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ctr"/>
            <a:r>
              <a:rPr lang="ru-RU" sz="2400" b="1" i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Музей </a:t>
            </a:r>
            <a:r>
              <a:rPr lang="ru-RU" sz="2400" b="1" i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истории и археологии Урала – структурное подразделение </a:t>
            </a:r>
            <a:r>
              <a:rPr lang="ru-RU" sz="2400" b="1" i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i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i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Свердловского областного краеведческого музея </a:t>
            </a:r>
            <a:r>
              <a:rPr lang="ru-RU" sz="2400" b="1" i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имени О. Е. </a:t>
            </a:r>
            <a:r>
              <a:rPr lang="ru-RU" sz="2400" b="1" i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Клера:</a:t>
            </a:r>
          </a:p>
          <a:p>
            <a:pPr marL="514350" indent="-514350" algn="ctr"/>
            <a:r>
              <a:rPr lang="ru-RU" sz="24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книжно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-иллюстративная 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выставка «Коррупция как социально-нравственный порок»</a:t>
            </a:r>
            <a:endParaRPr lang="ru-RU" sz="2400" b="1" i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ctr"/>
            <a:endParaRPr lang="ru-RU" sz="2400" b="1" i="1" u="sng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51384" y="188640"/>
            <a:ext cx="11233248" cy="1008112"/>
          </a:xfrm>
          <a:solidFill>
            <a:schemeClr val="accent1">
              <a:lumMod val="75000"/>
            </a:schemeClr>
          </a:solidFill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i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Антикоррупционное просвещение </a:t>
            </a: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0" y="5517232"/>
            <a:ext cx="11784632" cy="1340768"/>
          </a:xfrm>
        </p:spPr>
        <p:txBody>
          <a:bodyPr/>
          <a:lstStyle/>
          <a:p>
            <a:pPr marL="92075" indent="0">
              <a:buNone/>
            </a:pPr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2075" indent="0" algn="ctr">
              <a:buNone/>
            </a:pP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2075" indent="0" algn="ctr">
              <a:buNone/>
            </a:pP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2075" indent="0" algn="ctr">
              <a:buNone/>
            </a:pPr>
            <a:endParaRPr lang="ru-RU" sz="1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71888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487488" y="1412776"/>
            <a:ext cx="9865096" cy="129614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2075" indent="0" algn="ctr">
              <a:buNone/>
            </a:pPr>
            <a:r>
              <a:rPr lang="ru-RU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Культурно-досуговые</a:t>
            </a:r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учреждения и СМИ</a:t>
            </a:r>
          </a:p>
          <a:p>
            <a:pPr marL="92075" indent="0" algn="ctr"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(круглые столы, выставки рисунков, полиграфия)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839416" y="2996952"/>
            <a:ext cx="10801200" cy="151216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 algn="ctr"/>
            <a:r>
              <a:rPr lang="ru-RU" sz="2400" b="1" i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Инновационный культурный центр:</a:t>
            </a:r>
            <a:endParaRPr lang="ru-RU" sz="2400" b="1" i="1" u="sng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ctr"/>
            <a:endParaRPr lang="ru-RU" sz="1000" b="1" i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ctr"/>
            <a:r>
              <a:rPr lang="ru-RU" sz="24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онлайн-викторина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посвященная Международному дню борьбы с коррупцией</a:t>
            </a:r>
            <a:endParaRPr lang="ru-RU" sz="2400" b="1" i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35360" y="188640"/>
            <a:ext cx="11665296" cy="1008112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i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Антикоррупционное просвещение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 flipV="1">
            <a:off x="0" y="6857999"/>
            <a:ext cx="11784632" cy="45719"/>
          </a:xfrm>
        </p:spPr>
        <p:txBody>
          <a:bodyPr/>
          <a:lstStyle/>
          <a:p>
            <a:pPr marL="92075" indent="0">
              <a:buNone/>
            </a:pPr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2075" indent="0" algn="ctr">
              <a:buNone/>
            </a:pP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2075" indent="0" algn="ctr">
              <a:buNone/>
            </a:pP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2075" indent="0" algn="ctr">
              <a:buNone/>
            </a:pPr>
            <a:endParaRPr lang="ru-RU" sz="1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71888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487488" y="1412776"/>
            <a:ext cx="9865096" cy="129614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2075" indent="0" algn="ctr">
              <a:buNone/>
            </a:pPr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Театрально-концертные организации</a:t>
            </a:r>
          </a:p>
          <a:p>
            <a:pPr marL="92075" indent="0" algn="ctr"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(видеоролики, театральные постановки, спектакли)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839416" y="2996952"/>
            <a:ext cx="4608512" cy="122413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 algn="ctr"/>
            <a:r>
              <a:rPr lang="ru-RU" sz="2400" b="1" i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Театр драмы 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«Доходное место»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879976" y="2924944"/>
            <a:ext cx="5904656" cy="194421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ru-RU" sz="2400" b="1" i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Театр музыкальной комедии:</a:t>
            </a:r>
          </a:p>
          <a:p>
            <a:pPr algn="ctr"/>
            <a:r>
              <a:rPr lang="ru-RU" sz="24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«Екатерина Великая»,</a:t>
            </a:r>
          </a:p>
          <a:p>
            <a:pPr algn="ctr"/>
            <a:r>
              <a:rPr lang="ru-RU" sz="24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«Мертвые души»</a:t>
            </a:r>
          </a:p>
          <a:p>
            <a:pPr algn="ctr"/>
            <a:r>
              <a:rPr lang="ru-RU" sz="24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«Моцарт </a:t>
            </a:r>
            <a:r>
              <a:rPr lang="en-US" sz="24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vs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Сальери»</a:t>
            </a:r>
          </a:p>
          <a:p>
            <a:pPr algn="ctr"/>
            <a:r>
              <a:rPr lang="ru-RU" sz="24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«Боккаччо»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647728" y="5085184"/>
            <a:ext cx="5591944" cy="151216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ru-RU" sz="2400" b="1" i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Театр эстрады:</a:t>
            </a:r>
          </a:p>
          <a:p>
            <a:pPr algn="ctr">
              <a:buNone/>
            </a:pPr>
            <a:r>
              <a:rPr lang="ru-RU" sz="24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трансляция видеороликов на светодиодных экранах на фасаде здания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91344" y="1481138"/>
            <a:ext cx="11737304" cy="5376862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850106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Взаимодействие с институтами гражданского общества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трелка вниз 3"/>
          <p:cNvSpPr/>
          <p:nvPr/>
        </p:nvSpPr>
        <p:spPr>
          <a:xfrm>
            <a:off x="551384" y="1340768"/>
            <a:ext cx="1857388" cy="1071570"/>
          </a:xfrm>
          <a:prstGeom prst="downArrow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>
            <a:off x="3143672" y="1340768"/>
            <a:ext cx="1714512" cy="1143008"/>
          </a:xfrm>
          <a:prstGeom prst="downArrow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7752184" y="1340768"/>
            <a:ext cx="1643074" cy="1214446"/>
          </a:xfrm>
          <a:prstGeom prst="downArrow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407368" y="2852936"/>
            <a:ext cx="2304256" cy="295232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Общественные советы </a:t>
            </a:r>
          </a:p>
          <a:p>
            <a:pPr algn="ctr"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 Министерстве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231904" y="2852936"/>
            <a:ext cx="2160240" cy="295232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Сеть «Интернет» </a:t>
            </a:r>
          </a:p>
          <a:p>
            <a:pPr algn="ctr"/>
            <a:endPara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(социальные сети, сайт,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веб-портал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Культура-Урала.РФ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»)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7608168" y="2852936"/>
            <a:ext cx="2016224" cy="295232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«Телефон доверия» </a:t>
            </a:r>
          </a:p>
          <a:p>
            <a:pPr algn="ctr"/>
            <a:endParaRPr lang="ru-RU" sz="1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</a:t>
            </a:r>
          </a:p>
          <a:p>
            <a:pPr algn="ctr"/>
            <a:endParaRPr lang="ru-RU" sz="1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«Прямая линия»</a:t>
            </a:r>
          </a:p>
          <a:p>
            <a:pPr>
              <a:buNone/>
            </a:pPr>
            <a:endParaRPr lang="ru-RU" sz="24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9840416" y="2852936"/>
            <a:ext cx="1944216" cy="28803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Мониторинг обращений граждан</a:t>
            </a:r>
          </a:p>
          <a:p>
            <a:pPr>
              <a:buNone/>
            </a:pPr>
            <a:endParaRPr lang="ru-RU" sz="2400" dirty="0"/>
          </a:p>
        </p:txBody>
      </p:sp>
      <p:sp>
        <p:nvSpPr>
          <p:cNvPr id="12" name="Стрелка вниз 11"/>
          <p:cNvSpPr/>
          <p:nvPr/>
        </p:nvSpPr>
        <p:spPr>
          <a:xfrm>
            <a:off x="9912424" y="1412776"/>
            <a:ext cx="1643074" cy="1214446"/>
          </a:xfrm>
          <a:prstGeom prst="downArrow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2927648" y="2852936"/>
            <a:ext cx="2160240" cy="295232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Экспертиза нормативных правовых актов</a:t>
            </a:r>
            <a:endPara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трелка вниз 13"/>
          <p:cNvSpPr/>
          <p:nvPr/>
        </p:nvSpPr>
        <p:spPr>
          <a:xfrm>
            <a:off x="5447928" y="1340768"/>
            <a:ext cx="1643074" cy="1214446"/>
          </a:xfrm>
          <a:prstGeom prst="downArrow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7328" y="1052736"/>
            <a:ext cx="12144672" cy="554461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706090"/>
          </a:xfrm>
          <a:solidFill>
            <a:srgbClr val="002060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ru-RU" i="1" dirty="0" smtClean="0">
                <a:solidFill>
                  <a:schemeClr val="bg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Основы противодействия коррупции</a:t>
            </a:r>
            <a:endParaRPr lang="ru-RU" i="1" dirty="0">
              <a:solidFill>
                <a:schemeClr val="bg1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351584" y="1203862"/>
            <a:ext cx="7128792" cy="107301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u="sng" dirty="0" smtClean="0">
                <a:solidFill>
                  <a:srgbClr val="00206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Противодействие коррупции:</a:t>
            </a:r>
            <a:endParaRPr lang="ru-RU" sz="3600" b="1" u="sng" dirty="0">
              <a:solidFill>
                <a:srgbClr val="002060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230414" y="2985649"/>
            <a:ext cx="3351986" cy="253366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>
                <a:solidFill>
                  <a:srgbClr val="00206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2</a:t>
            </a:r>
            <a:r>
              <a:rPr lang="ru-RU" sz="2200" b="1" i="1" dirty="0">
                <a:solidFill>
                  <a:srgbClr val="00206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. Выявление, предупреждение, пресечение, раскрытие и расследование коррупционных правонарушений </a:t>
            </a:r>
          </a:p>
          <a:p>
            <a:pPr algn="ctr"/>
            <a:r>
              <a:rPr lang="ru-RU" sz="2200" b="1" i="1" dirty="0">
                <a:solidFill>
                  <a:srgbClr val="00206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(</a:t>
            </a:r>
            <a:r>
              <a:rPr lang="ru-RU" sz="2200" b="1" i="1" dirty="0">
                <a:solidFill>
                  <a:srgbClr val="FF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борьба с коррупцией</a:t>
            </a:r>
            <a:r>
              <a:rPr lang="ru-RU" sz="2200" b="1" i="1" dirty="0">
                <a:solidFill>
                  <a:srgbClr val="00206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)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195797" y="4725144"/>
            <a:ext cx="3800405" cy="176959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>
                <a:solidFill>
                  <a:srgbClr val="00206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3</a:t>
            </a:r>
            <a:r>
              <a:rPr lang="ru-RU" sz="2200" b="1" i="1" dirty="0">
                <a:solidFill>
                  <a:srgbClr val="00206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. Минимизация и (или) ликвидация </a:t>
            </a:r>
            <a:r>
              <a:rPr lang="ru-RU" sz="2200" b="1" i="1" dirty="0">
                <a:solidFill>
                  <a:srgbClr val="00B0F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последствий</a:t>
            </a:r>
            <a:r>
              <a:rPr lang="ru-RU" sz="2200" b="1" i="1" dirty="0">
                <a:solidFill>
                  <a:srgbClr val="00206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 коррупционных правонарушений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441302" y="2828536"/>
            <a:ext cx="3286546" cy="163410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>
                <a:solidFill>
                  <a:srgbClr val="00206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1</a:t>
            </a:r>
            <a:r>
              <a:rPr lang="ru-RU" sz="2200" b="1" i="1" dirty="0">
                <a:solidFill>
                  <a:srgbClr val="00206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. Предупреждение коррупции (</a:t>
            </a:r>
            <a:r>
              <a:rPr lang="ru-RU" sz="2200" b="1" i="1" dirty="0">
                <a:solidFill>
                  <a:srgbClr val="00B05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профилактика коррупции</a:t>
            </a:r>
            <a:r>
              <a:rPr lang="ru-RU" sz="2200" b="1" i="1" dirty="0">
                <a:solidFill>
                  <a:srgbClr val="00206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)</a:t>
            </a:r>
          </a:p>
        </p:txBody>
      </p:sp>
      <p:sp>
        <p:nvSpPr>
          <p:cNvPr id="8" name="Выгнутая влево стрелка 7"/>
          <p:cNvSpPr/>
          <p:nvPr/>
        </p:nvSpPr>
        <p:spPr>
          <a:xfrm>
            <a:off x="541202" y="1456127"/>
            <a:ext cx="900100" cy="1336405"/>
          </a:xfrm>
          <a:prstGeom prst="curvedRightArrow">
            <a:avLst>
              <a:gd name="adj1" fmla="val 50732"/>
              <a:gd name="adj2" fmla="val 75611"/>
              <a:gd name="adj3" fmla="val 43994"/>
            </a:avLst>
          </a:prstGeom>
          <a:solidFill>
            <a:schemeClr val="accent5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Выгнутая влево стрелка 8"/>
          <p:cNvSpPr/>
          <p:nvPr/>
        </p:nvSpPr>
        <p:spPr>
          <a:xfrm flipH="1">
            <a:off x="10171847" y="1492131"/>
            <a:ext cx="940069" cy="1336405"/>
          </a:xfrm>
          <a:prstGeom prst="curvedRightArrow">
            <a:avLst>
              <a:gd name="adj1" fmla="val 50732"/>
              <a:gd name="adj2" fmla="val 75611"/>
              <a:gd name="adj3" fmla="val 43994"/>
            </a:avLst>
          </a:prstGeom>
          <a:solidFill>
            <a:schemeClr val="accent5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Стрелка вниз 10"/>
          <p:cNvSpPr/>
          <p:nvPr/>
        </p:nvSpPr>
        <p:spPr>
          <a:xfrm>
            <a:off x="5591944" y="2616380"/>
            <a:ext cx="792088" cy="1846257"/>
          </a:xfrm>
          <a:prstGeom prst="downArrow">
            <a:avLst/>
          </a:prstGeom>
          <a:solidFill>
            <a:schemeClr val="accent5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52548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404665"/>
            <a:ext cx="10363200" cy="576064"/>
          </a:xfrm>
          <a:solidFill>
            <a:schemeClr val="accent1">
              <a:lumMod val="40000"/>
              <a:lumOff val="60000"/>
            </a:schemeClr>
          </a:solidFill>
          <a:ln>
            <a:solidFill>
              <a:schemeClr val="bg2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ru-RU" sz="3600" i="1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Роль сферы культуры в противодействии коррупции</a:t>
            </a:r>
            <a:endParaRPr lang="ru-RU" sz="3600" i="1" dirty="0"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3352" y="1124744"/>
            <a:ext cx="11665296" cy="4608512"/>
          </a:xfrm>
        </p:spPr>
        <p:txBody>
          <a:bodyPr/>
          <a:lstStyle/>
          <a:p>
            <a:pPr algn="ctr"/>
            <a:r>
              <a:rPr lang="ru-RU" sz="2400" b="1" dirty="0" smtClean="0">
                <a:solidFill>
                  <a:srgbClr val="7030A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Миссия Министерства культуры Свердловской области </a:t>
            </a:r>
          </a:p>
          <a:p>
            <a:pPr algn="ctr"/>
            <a:r>
              <a:rPr lang="ru-RU" sz="2400" b="1" dirty="0" smtClean="0">
                <a:solidFill>
                  <a:srgbClr val="7030A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и государственных учреждений культуры</a:t>
            </a:r>
            <a:endParaRPr lang="ru-RU" sz="2400" b="1" dirty="0">
              <a:solidFill>
                <a:srgbClr val="7030A0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1344" y="3084794"/>
            <a:ext cx="2618138" cy="174828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Профилактика коррупции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385401" y="2636912"/>
            <a:ext cx="2880320" cy="175584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Формирование </a:t>
            </a:r>
            <a:endParaRPr lang="ru-RU" sz="2200" b="1" dirty="0" smtClean="0">
              <a:solidFill>
                <a:schemeClr val="tx1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  <a:p>
            <a:pPr algn="ctr"/>
            <a:r>
              <a:rPr lang="ru-RU" sz="2200" b="1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в </a:t>
            </a:r>
            <a:r>
              <a:rPr lang="ru-RU" sz="2200" b="1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обществе нетерпимости </a:t>
            </a:r>
            <a:endParaRPr lang="ru-RU" sz="2200" b="1" dirty="0" smtClean="0">
              <a:solidFill>
                <a:schemeClr val="tx1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  <a:p>
            <a:pPr algn="ctr"/>
            <a:r>
              <a:rPr lang="ru-RU" sz="2200" b="1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к </a:t>
            </a:r>
            <a:r>
              <a:rPr lang="ru-RU" sz="2200" b="1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коррупционному поведению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8579458" y="2110290"/>
            <a:ext cx="2808312" cy="172819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Просвещение</a:t>
            </a:r>
          </a:p>
        </p:txBody>
      </p:sp>
      <p:sp>
        <p:nvSpPr>
          <p:cNvPr id="7" name="Стрелка вправо 6"/>
          <p:cNvSpPr/>
          <p:nvPr/>
        </p:nvSpPr>
        <p:spPr>
          <a:xfrm>
            <a:off x="3080461" y="3212976"/>
            <a:ext cx="864096" cy="432048"/>
          </a:xfrm>
          <a:prstGeom prst="rightArrow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7"/>
          <p:cNvSpPr/>
          <p:nvPr/>
        </p:nvSpPr>
        <p:spPr>
          <a:xfrm>
            <a:off x="7545664" y="2758362"/>
            <a:ext cx="864096" cy="432048"/>
          </a:xfrm>
          <a:prstGeom prst="rightArrow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04459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487488" y="1916832"/>
            <a:ext cx="9515400" cy="4162276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 театра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 концертные организации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4 библиотеки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8 музеев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4 культурно-досуговых учреждения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44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учреждения сферы образования в области культуры и искусства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 средство массовой информации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 централизованная бухгалтерия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51384" y="274638"/>
            <a:ext cx="11089232" cy="778098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Autofit/>
          </a:bodyPr>
          <a:lstStyle/>
          <a:p>
            <a:pPr algn="ctr"/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«Арсенал» сферы культуры</a:t>
            </a:r>
            <a:endParaRPr lang="ru-RU" sz="32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151784" y="1196752"/>
            <a:ext cx="3960440" cy="648072"/>
          </a:xfrm>
          <a:prstGeom prst="rect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68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учреждений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91344" y="1481138"/>
            <a:ext cx="11737304" cy="5376862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426170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Autofit/>
          </a:bodyPr>
          <a:lstStyle/>
          <a:p>
            <a:pPr algn="ctr"/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Направления деятельности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Министерства 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культуры Свердловской области по обеспечению работы учреждений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сфере противодействия коррупции</a:t>
            </a:r>
          </a:p>
        </p:txBody>
      </p:sp>
      <p:sp>
        <p:nvSpPr>
          <p:cNvPr id="4" name="Стрелка вниз 3"/>
          <p:cNvSpPr/>
          <p:nvPr/>
        </p:nvSpPr>
        <p:spPr>
          <a:xfrm>
            <a:off x="983432" y="1844824"/>
            <a:ext cx="1857388" cy="107157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>
            <a:off x="5015880" y="2420888"/>
            <a:ext cx="1714512" cy="11430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8832304" y="3212976"/>
            <a:ext cx="1643074" cy="121444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623392" y="3140968"/>
            <a:ext cx="2736304" cy="158417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ru-RU" sz="2400" b="1" dirty="0" smtClean="0">
                <a:solidFill>
                  <a:schemeClr val="tx1"/>
                </a:solidFill>
              </a:rPr>
              <a:t>направление информации 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223792" y="3861048"/>
            <a:ext cx="3168352" cy="165618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«о</a:t>
            </a:r>
            <a:r>
              <a:rPr lang="en-US" sz="2400" b="1" dirty="0" smtClean="0">
                <a:solidFill>
                  <a:schemeClr val="tx1"/>
                </a:solidFill>
              </a:rPr>
              <a:t>n</a:t>
            </a:r>
            <a:r>
              <a:rPr lang="ru-RU" sz="2400" b="1" dirty="0" smtClean="0">
                <a:solidFill>
                  <a:schemeClr val="tx1"/>
                </a:solidFill>
              </a:rPr>
              <a:t>-</a:t>
            </a:r>
            <a:r>
              <a:rPr lang="ru-RU" sz="2400" b="1" dirty="0" err="1" smtClean="0">
                <a:solidFill>
                  <a:schemeClr val="tx1"/>
                </a:solidFill>
              </a:rPr>
              <a:t>line</a:t>
            </a:r>
            <a:r>
              <a:rPr lang="ru-RU" sz="2400" b="1" dirty="0" smtClean="0">
                <a:solidFill>
                  <a:schemeClr val="tx1"/>
                </a:solidFill>
              </a:rPr>
              <a:t>» общение</a:t>
            </a:r>
          </a:p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(семинары,                                             заседания комиссии) 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8400256" y="4653136"/>
            <a:ext cx="2736304" cy="136815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 smtClean="0"/>
          </a:p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контроль деятельности</a:t>
            </a:r>
          </a:p>
          <a:p>
            <a:pPr>
              <a:buNone/>
            </a:pP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91544" y="188640"/>
            <a:ext cx="8229600" cy="1008112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i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деятельности учреждений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0" y="1481138"/>
            <a:ext cx="12192000" cy="5376862"/>
          </a:xfrm>
        </p:spPr>
        <p:txBody>
          <a:bodyPr/>
          <a:lstStyle/>
          <a:p>
            <a:pPr marL="92075" indent="0">
              <a:buNone/>
            </a:pPr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2075" indent="0" algn="ctr">
              <a:buNone/>
            </a:pP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2075" indent="0" algn="ctr">
              <a:buNone/>
            </a:pP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2075" indent="0" algn="ctr">
              <a:buNone/>
            </a:pPr>
            <a:endParaRPr lang="ru-RU" sz="1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20713" indent="-357188">
              <a:spcBef>
                <a:spcPts val="0"/>
              </a:spcBef>
            </a:pPr>
            <a:r>
              <a:rPr lang="ru-RU" sz="32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планы и отчеты,</a:t>
            </a:r>
          </a:p>
          <a:p>
            <a:pPr marL="620713" indent="-357188">
              <a:spcBef>
                <a:spcPts val="0"/>
              </a:spcBef>
              <a:buNone/>
            </a:pPr>
            <a:endParaRPr lang="ru-RU" sz="10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968500" indent="-357188">
              <a:spcBef>
                <a:spcPts val="0"/>
              </a:spcBef>
            </a:pPr>
            <a:r>
              <a:rPr lang="ru-RU" sz="32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локальные правовые акты,</a:t>
            </a:r>
          </a:p>
          <a:p>
            <a:pPr marL="1968500" indent="-357188">
              <a:spcBef>
                <a:spcPts val="0"/>
              </a:spcBef>
              <a:buNone/>
            </a:pPr>
            <a:endParaRPr lang="ru-RU" sz="10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765550" indent="-357188">
              <a:spcBef>
                <a:spcPts val="0"/>
              </a:spcBef>
            </a:pPr>
            <a:r>
              <a:rPr lang="ru-RU" sz="3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«телефона доверия</a:t>
            </a:r>
            <a:r>
              <a:rPr lang="ru-RU" sz="32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»,</a:t>
            </a:r>
          </a:p>
          <a:p>
            <a:pPr marL="3765550" indent="-357188">
              <a:spcBef>
                <a:spcPts val="0"/>
              </a:spcBef>
              <a:buNone/>
            </a:pPr>
            <a:endParaRPr lang="ru-RU" sz="1000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564188" indent="-357188">
              <a:spcBef>
                <a:spcPts val="0"/>
              </a:spcBef>
            </a:pPr>
            <a:r>
              <a:rPr lang="ru-RU" sz="32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сайт,</a:t>
            </a:r>
          </a:p>
          <a:p>
            <a:pPr marL="5378450" indent="-357188">
              <a:spcBef>
                <a:spcPts val="0"/>
              </a:spcBef>
              <a:buNone/>
            </a:pPr>
            <a:endParaRPr lang="ru-RU" sz="10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632575" indent="-357188">
              <a:spcBef>
                <a:spcPts val="0"/>
              </a:spcBef>
            </a:pPr>
            <a:r>
              <a:rPr lang="ru-RU" sz="32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обращения </a:t>
            </a:r>
            <a:r>
              <a:rPr lang="ru-RU" sz="3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32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жалобы),</a:t>
            </a:r>
          </a:p>
          <a:p>
            <a:pPr marL="6632575" indent="-357188">
              <a:spcBef>
                <a:spcPts val="0"/>
              </a:spcBef>
              <a:buNone/>
            </a:pPr>
            <a:endParaRPr lang="ru-RU" sz="10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694738" indent="-357188">
              <a:spcBef>
                <a:spcPts val="0"/>
              </a:spcBef>
            </a:pPr>
            <a:r>
              <a:rPr lang="ru-RU" sz="32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передовой опыт.</a:t>
            </a:r>
            <a:endParaRPr lang="ru-RU" sz="32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71888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983432" y="1340768"/>
            <a:ext cx="10225136" cy="115212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2075" indent="0" algn="ctr">
              <a:buNone/>
            </a:pPr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 оценки </a:t>
            </a:r>
          </a:p>
          <a:p>
            <a:pPr marL="92075" indent="0" algn="ctr">
              <a:buNone/>
            </a:pPr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составлении рекомендательных актов: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95400" y="188640"/>
            <a:ext cx="11017224" cy="144016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i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Урегулирование конфликта интересов руководителей учреждений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0" y="1481138"/>
            <a:ext cx="12192000" cy="5376862"/>
          </a:xfrm>
        </p:spPr>
        <p:txBody>
          <a:bodyPr/>
          <a:lstStyle/>
          <a:p>
            <a:pPr marL="92075" indent="0">
              <a:buNone/>
            </a:pPr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2075" indent="0" algn="ctr">
              <a:buNone/>
            </a:pP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2075" indent="0" algn="ctr">
              <a:buNone/>
            </a:pP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2075" indent="0" algn="ctr">
              <a:buNone/>
            </a:pPr>
            <a:endParaRPr lang="ru-RU" sz="1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71888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83432" y="1988840"/>
            <a:ext cx="10225136" cy="309634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2075" indent="0" algn="ctr">
              <a:buNone/>
            </a:pPr>
            <a:r>
              <a:rPr lang="ru-RU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Порядок сообщения руководителями учреждений о возникновении личной заинтересованности, которая приводит или может привести к конфликту интересов </a:t>
            </a:r>
          </a:p>
          <a:p>
            <a:pPr marL="92075" indent="0" algn="ctr">
              <a:buNone/>
            </a:pPr>
            <a:endParaRPr lang="ru-RU" sz="32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2075" indent="0" algn="ctr">
              <a:buNone/>
            </a:pPr>
            <a:r>
              <a:rPr lang="ru-RU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(приказ Министерства от 12.07.2016 № 212) </a:t>
            </a:r>
            <a:endParaRPr lang="ru-RU" sz="32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223792" y="5297562"/>
            <a:ext cx="7488832" cy="108012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2016 года рассмотрено 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38 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уведомлений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95400" y="188640"/>
            <a:ext cx="11017224" cy="1008112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i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Антикоррупцонное</a:t>
            </a:r>
            <a:r>
              <a:rPr lang="ru-RU" i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просвещение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0" y="1196752"/>
            <a:ext cx="12192000" cy="5661248"/>
          </a:xfrm>
        </p:spPr>
        <p:txBody>
          <a:bodyPr/>
          <a:lstStyle/>
          <a:p>
            <a:pPr marL="92075" indent="0">
              <a:buNone/>
            </a:pPr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2075" indent="0" algn="ctr">
              <a:buNone/>
            </a:pP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2075" indent="0" algn="ctr">
              <a:buNone/>
            </a:pP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2075" indent="0" algn="ctr">
              <a:buNone/>
            </a:pPr>
            <a:endParaRPr lang="ru-RU" sz="1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71888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83432" y="1340768"/>
            <a:ext cx="10225136" cy="151216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2075" algn="ctr"/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План мероприятий Министерства по реализации Концепции развития правовой грамотности и правосознания граждан на 2021-2023 годы</a:t>
            </a:r>
          </a:p>
          <a:p>
            <a:pPr marL="92075" algn="ctr"/>
            <a:endParaRPr lang="ru-RU" sz="10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2075" algn="ctr"/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(приказ Министерства от 12.02.2021 № 76 )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839416" y="3068960"/>
            <a:ext cx="5184576" cy="3456384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Министерство:</a:t>
            </a:r>
          </a:p>
          <a:p>
            <a:pPr algn="ctr"/>
            <a:endParaRPr lang="ru-RU" sz="2400" b="1" u="sng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1) совершенствование правовой культуры и повышение правосознания служащих;</a:t>
            </a:r>
          </a:p>
          <a:p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2)  мониторинг законодательства и практики его применения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456040" y="3140968"/>
            <a:ext cx="5112568" cy="3384376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Учреждения:</a:t>
            </a:r>
          </a:p>
          <a:p>
            <a:pPr algn="ctr"/>
            <a:endParaRPr lang="ru-RU" sz="1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1) правовое образование и воспитание подрастающего поколения</a:t>
            </a:r>
          </a:p>
          <a:p>
            <a:endParaRPr lang="ru-RU" sz="1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2) антикоррупционное просвещение граждан и создание в обществе атмосферы нетерпимости к коррупции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35360" y="188640"/>
            <a:ext cx="11449272" cy="1008112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i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Антикоррупционное просвещение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0" y="5517232"/>
            <a:ext cx="11784632" cy="1340768"/>
          </a:xfrm>
        </p:spPr>
        <p:txBody>
          <a:bodyPr/>
          <a:lstStyle/>
          <a:p>
            <a:pPr marL="92075" indent="0">
              <a:buNone/>
            </a:pPr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2075" indent="0" algn="ctr">
              <a:buNone/>
            </a:pP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2075" indent="0" algn="ctr">
              <a:buNone/>
            </a:pP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2075" indent="0" algn="ctr">
              <a:buNone/>
            </a:pPr>
            <a:endParaRPr lang="ru-RU" sz="1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71888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055440" y="1412776"/>
            <a:ext cx="10009112" cy="115212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2075" indent="0" algn="ctr">
              <a:buNone/>
            </a:pPr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Образовательные учреждения </a:t>
            </a:r>
          </a:p>
          <a:p>
            <a:pPr marL="92075" indent="0" algn="ctr"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(классные часы, конкурсы рисунков, круглые столы)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767408" y="3177471"/>
            <a:ext cx="10585176" cy="235990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ru-RU" sz="2800" b="1" i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Свердловский </a:t>
            </a:r>
            <a:r>
              <a:rPr lang="ru-RU" sz="2800" b="1" i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колледж искусств и культуры:</a:t>
            </a:r>
            <a:r>
              <a:rPr 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 </a:t>
            </a:r>
            <a:r>
              <a:rPr 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социальной рекламы на антикоррупционную тематику «Вместе против коррупции!»</a:t>
            </a:r>
            <a:endParaRPr lang="ru-RU" sz="28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endParaRPr lang="ru-RU" sz="28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2027</TotalTime>
  <Words>480</Words>
  <Application>Microsoft Office PowerPoint</Application>
  <PresentationFormat>Широкоэкранный</PresentationFormat>
  <Paragraphs>161</Paragraphs>
  <Slides>14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3" baseType="lpstr">
      <vt:lpstr>Arial</vt:lpstr>
      <vt:lpstr>Calibri</vt:lpstr>
      <vt:lpstr>Liberation Serif</vt:lpstr>
      <vt:lpstr>Lucida Sans Unicode</vt:lpstr>
      <vt:lpstr>Times New Roman</vt:lpstr>
      <vt:lpstr>Verdana</vt:lpstr>
      <vt:lpstr>Wingdings 2</vt:lpstr>
      <vt:lpstr>Wingdings 3</vt:lpstr>
      <vt:lpstr>Открытая</vt:lpstr>
      <vt:lpstr>    Е.В. Мажирова  начальник отдела государственной гражданской службы, кадров, правовой и организационной работы Министерства культуры  Свердловской области</vt:lpstr>
      <vt:lpstr>Основы противодействия коррупции</vt:lpstr>
      <vt:lpstr>Роль сферы культуры в противодействии коррупции</vt:lpstr>
      <vt:lpstr>«Арсенал» сферы культуры</vt:lpstr>
      <vt:lpstr>Направления деятельности Министерства культуры Свердловской области по обеспечению работы учреждений  в сфере противодействия коррупции</vt:lpstr>
      <vt:lpstr> Оценка деятельности учреждений </vt:lpstr>
      <vt:lpstr>  Урегулирование конфликта интересов руководителей учреждений  </vt:lpstr>
      <vt:lpstr>  Антикоррупцонное просвещение </vt:lpstr>
      <vt:lpstr>  Антикоррупционное просвещение  </vt:lpstr>
      <vt:lpstr>  Антикоррупционное просвещение  </vt:lpstr>
      <vt:lpstr>  Антикоррупционное просвещение  </vt:lpstr>
      <vt:lpstr>  Антикоррупционное просвещение  </vt:lpstr>
      <vt:lpstr>  Антикоррупционное просвещение  </vt:lpstr>
      <vt:lpstr>Взаимодействие с институтами гражданского общества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«Внедрение «эффективных контрактов» и синхронизация показателей эффективности деятельности с достижением целевых показателей региональных «дорожных карт» изменений в бюджетной сфере»</dc:title>
  <dc:creator>Мажирова Елена Владимировна</dc:creator>
  <cp:lastModifiedBy>Горчакова Мария Владимировна</cp:lastModifiedBy>
  <cp:revision>163</cp:revision>
  <cp:lastPrinted>2021-12-03T14:50:12Z</cp:lastPrinted>
  <dcterms:modified xsi:type="dcterms:W3CDTF">2022-11-17T12:33:30Z</dcterms:modified>
</cp:coreProperties>
</file>