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5" r:id="rId1"/>
    <p:sldMasterId id="2147483710" r:id="rId2"/>
    <p:sldMasterId id="2147483896" r:id="rId3"/>
    <p:sldMasterId id="2147484060" r:id="rId4"/>
  </p:sldMasterIdLst>
  <p:notesMasterIdLst>
    <p:notesMasterId r:id="rId16"/>
  </p:notesMasterIdLst>
  <p:handoutMasterIdLst>
    <p:handoutMasterId r:id="rId17"/>
  </p:handoutMasterIdLst>
  <p:sldIdLst>
    <p:sldId id="626" r:id="rId5"/>
    <p:sldId id="637" r:id="rId6"/>
    <p:sldId id="641" r:id="rId7"/>
    <p:sldId id="642" r:id="rId8"/>
    <p:sldId id="643" r:id="rId9"/>
    <p:sldId id="644" r:id="rId10"/>
    <p:sldId id="638" r:id="rId11"/>
    <p:sldId id="645" r:id="rId12"/>
    <p:sldId id="646" r:id="rId13"/>
    <p:sldId id="647" r:id="rId14"/>
    <p:sldId id="648" r:id="rId15"/>
  </p:sldIdLst>
  <p:sldSz cx="9144000" cy="5143500" type="screen16x9"/>
  <p:notesSz cx="6761163" cy="9942513"/>
  <p:defaultTextStyle>
    <a:defPPr>
      <a:defRPr lang="ru-RU"/>
    </a:defPPr>
    <a:lvl1pPr marL="0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30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664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496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328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163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6991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650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EAEAB4"/>
    <a:srgbClr val="FBFBDD"/>
    <a:srgbClr val="FBFADD"/>
    <a:srgbClr val="D9F6FF"/>
    <a:srgbClr val="0D01F5"/>
    <a:srgbClr val="D17F7D"/>
    <a:srgbClr val="CDCA3F"/>
    <a:srgbClr val="E3E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1771" autoAdjust="0"/>
  </p:normalViewPr>
  <p:slideViewPr>
    <p:cSldViewPr snapToGrid="0">
      <p:cViewPr varScale="1">
        <p:scale>
          <a:sx n="143" d="100"/>
          <a:sy n="143" d="100"/>
        </p:scale>
        <p:origin x="-714" y="-96"/>
      </p:cViewPr>
      <p:guideLst>
        <p:guide orient="horz" pos="2160"/>
        <p:guide orient="horz" pos="1620"/>
        <p:guide pos="3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29837" cy="49885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7" y="1"/>
            <a:ext cx="2929837" cy="49885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F1A5A05D-BCE3-40FB-A480-29FA2108E8A5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43670"/>
            <a:ext cx="2929837" cy="49885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7" y="9443670"/>
            <a:ext cx="2929837" cy="49885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8A1EBE50-D7BF-4239-9E97-F3F42ED6E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396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29837" cy="49885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7" y="1"/>
            <a:ext cx="2929837" cy="49885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0836CAA2-C20D-4754-B9C6-34D59332503B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8" rIns="91434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7"/>
            <a:ext cx="5408930" cy="3914865"/>
          </a:xfrm>
          <a:prstGeom prst="rect">
            <a:avLst/>
          </a:prstGeom>
        </p:spPr>
        <p:txBody>
          <a:bodyPr vert="horz" lIns="91434" tIns="45718" rIns="91434" bIns="457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3670"/>
            <a:ext cx="2929837" cy="49885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7" y="9443670"/>
            <a:ext cx="2929837" cy="49885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707D5786-FE2D-4C8D-A57E-5769ECC03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42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30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64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496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328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163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991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650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11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4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5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6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7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9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10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162" y="171460"/>
            <a:ext cx="1547813" cy="85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60550" y="1078717"/>
            <a:ext cx="5340350" cy="76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8" tIns="34289" rIns="68568" bIns="34289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>
                <a:solidFill>
                  <a:srgbClr val="0E4D99"/>
                </a:solidFill>
                <a:latin typeface="Calibri" pitchFamily="34" charset="0"/>
              </a:rPr>
              <a:t>Министерство энергетики 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>
                <a:solidFill>
                  <a:srgbClr val="0E4D99"/>
                </a:solidFill>
                <a:latin typeface="Calibri" pitchFamily="34" charset="0"/>
              </a:rPr>
              <a:t>жилищно-коммунального хозяйства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>
                <a:solidFill>
                  <a:srgbClr val="0E4D99"/>
                </a:solidFill>
                <a:latin typeface="Calibri" pitchFamily="34" charset="0"/>
              </a:rPr>
              <a:t>Свердловской области</a:t>
            </a:r>
            <a:endParaRPr lang="ru-RU" sz="1100">
              <a:solidFill>
                <a:srgbClr val="0E4D99"/>
              </a:solidFill>
              <a:latin typeface="Calibri" pitchFamily="34" charset="0"/>
            </a:endParaRPr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914650"/>
            <a:ext cx="6400800" cy="1314450"/>
          </a:xfrm>
          <a:ln/>
        </p:spPr>
        <p:txBody>
          <a:bodyPr anchor="b"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2155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8304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157162"/>
            <a:ext cx="1943100" cy="4414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7162"/>
            <a:ext cx="5676900" cy="4414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23902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002" y="375049"/>
            <a:ext cx="17780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4" y="1660916"/>
            <a:ext cx="9140826" cy="13500"/>
            <a:chOff x="767" y="1155"/>
            <a:chExt cx="4991" cy="12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1019" y="1155"/>
              <a:ext cx="4739" cy="12"/>
            </a:xfrm>
            <a:custGeom>
              <a:avLst/>
              <a:gdLst/>
              <a:ahLst/>
              <a:cxnLst>
                <a:cxn ang="0">
                  <a:pos x="47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724" y="12"/>
                </a:cxn>
                <a:cxn ang="0">
                  <a:pos x="4724" y="0"/>
                </a:cxn>
                <a:cxn ang="0">
                  <a:pos x="4724" y="0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lnTo>
                    <a:pt x="47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302093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500034" y="1660915"/>
            <a:ext cx="8143932" cy="1232306"/>
          </a:xfrm>
        </p:spPr>
        <p:txBody>
          <a:bodyPr/>
          <a:lstStyle>
            <a:lvl1pPr algn="ctr">
              <a:defRPr sz="21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02094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00034" y="2914650"/>
            <a:ext cx="8143932" cy="1314450"/>
          </a:xfrm>
        </p:spPr>
        <p:txBody>
          <a:bodyPr anchor="ctr" anchorCtr="1"/>
          <a:lstStyle>
            <a:lvl1pPr marL="0" indent="0" algn="ctr">
              <a:buFont typeface="Wingdings" pitchFamily="2" charset="2"/>
              <a:buNone/>
              <a:defRPr sz="15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571878" y="4661297"/>
            <a:ext cx="2047875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51426" tIns="25715" rIns="51426" bIns="25715" numCol="1" anchor="ctr" anchorCtr="1" compatLnSpc="1">
            <a:prstTxWarp prst="textNoShape">
              <a:avLst/>
            </a:prstTxWarp>
          </a:bodyPr>
          <a:lstStyle>
            <a:lvl1pPr>
              <a:defRPr sz="8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D7923D-E5B7-4505-BCF9-308793ED9349}" type="datetime1">
              <a:rPr lang="ru-RU" smtClean="0">
                <a:solidFill>
                  <a:srgbClr val="FFFFFF"/>
                </a:solidFill>
              </a:rPr>
              <a:t>19.07.2019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07785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9" y="1125133"/>
            <a:ext cx="8786812" cy="376833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100">
                <a:solidFill>
                  <a:schemeClr val="accent3">
                    <a:lumMod val="50000"/>
                  </a:schemeClr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 sz="1800">
                <a:solidFill>
                  <a:schemeClr val="accent3">
                    <a:lumMod val="50000"/>
                  </a:schemeClr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 sz="1500">
                <a:solidFill>
                  <a:schemeClr val="accent3">
                    <a:lumMod val="50000"/>
                  </a:schemeClr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 sz="1400">
                <a:solidFill>
                  <a:schemeClr val="accent3">
                    <a:lumMod val="50000"/>
                  </a:schemeClr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 sz="1200">
                <a:solidFill>
                  <a:schemeClr val="accent3">
                    <a:lumMod val="50000"/>
                  </a:schemeClr>
                </a:solidFill>
                <a:effectLst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D3B0F-EB02-458D-8A25-A2F0135496E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86265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12" indent="0">
              <a:buNone/>
              <a:defRPr sz="1400"/>
            </a:lvl2pPr>
            <a:lvl3pPr marL="685630" indent="0">
              <a:buNone/>
              <a:defRPr sz="1200"/>
            </a:lvl3pPr>
            <a:lvl4pPr marL="1028445" indent="0">
              <a:buNone/>
              <a:defRPr sz="1100"/>
            </a:lvl4pPr>
            <a:lvl5pPr marL="1371260" indent="0">
              <a:buNone/>
              <a:defRPr sz="1100"/>
            </a:lvl5pPr>
            <a:lvl6pPr marL="1714079" indent="0">
              <a:buNone/>
              <a:defRPr sz="1100"/>
            </a:lvl6pPr>
            <a:lvl7pPr marL="2056889" indent="0">
              <a:buNone/>
              <a:defRPr sz="1100"/>
            </a:lvl7pPr>
            <a:lvl8pPr marL="2399700" indent="0">
              <a:buNone/>
              <a:defRPr sz="1100"/>
            </a:lvl8pPr>
            <a:lvl9pPr marL="274251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F30F-F77A-418F-B818-D0CC7EBE7AE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359878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00115" y="1485911"/>
            <a:ext cx="4044950" cy="340756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97476" y="1485911"/>
            <a:ext cx="4046537" cy="340756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77E9-0FCD-413B-B012-06BC859D1CC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798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2" indent="0">
              <a:buNone/>
              <a:defRPr sz="1500" b="1"/>
            </a:lvl2pPr>
            <a:lvl3pPr marL="685630" indent="0">
              <a:buNone/>
              <a:defRPr sz="1400" b="1"/>
            </a:lvl3pPr>
            <a:lvl4pPr marL="1028445" indent="0">
              <a:buNone/>
              <a:defRPr sz="1200" b="1"/>
            </a:lvl4pPr>
            <a:lvl5pPr marL="1371260" indent="0">
              <a:buNone/>
              <a:defRPr sz="1200" b="1"/>
            </a:lvl5pPr>
            <a:lvl6pPr marL="1714079" indent="0">
              <a:buNone/>
              <a:defRPr sz="1200" b="1"/>
            </a:lvl6pPr>
            <a:lvl7pPr marL="2056889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2" indent="0">
              <a:buNone/>
              <a:defRPr sz="1500" b="1"/>
            </a:lvl2pPr>
            <a:lvl3pPr marL="685630" indent="0">
              <a:buNone/>
              <a:defRPr sz="1400" b="1"/>
            </a:lvl3pPr>
            <a:lvl4pPr marL="1028445" indent="0">
              <a:buNone/>
              <a:defRPr sz="1200" b="1"/>
            </a:lvl4pPr>
            <a:lvl5pPr marL="1371260" indent="0">
              <a:buNone/>
              <a:defRPr sz="1200" b="1"/>
            </a:lvl5pPr>
            <a:lvl6pPr marL="1714079" indent="0">
              <a:buNone/>
              <a:defRPr sz="1200" b="1"/>
            </a:lvl6pPr>
            <a:lvl7pPr marL="2056889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5DCB3-066B-4145-8E42-C12A8EDB8D3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22904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DA0EB-9720-488E-BAC6-7960A8C159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877503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C8FC3-FC99-4C8D-992F-0CDC34A38C3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10552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7" y="160718"/>
            <a:ext cx="2714644" cy="85725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00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12" indent="0">
              <a:buNone/>
              <a:defRPr sz="900"/>
            </a:lvl2pPr>
            <a:lvl3pPr marL="685630" indent="0">
              <a:buNone/>
              <a:defRPr sz="800"/>
            </a:lvl3pPr>
            <a:lvl4pPr marL="1028445" indent="0">
              <a:buNone/>
              <a:defRPr sz="700"/>
            </a:lvl4pPr>
            <a:lvl5pPr marL="1371260" indent="0">
              <a:buNone/>
              <a:defRPr sz="700"/>
            </a:lvl5pPr>
            <a:lvl6pPr marL="1714079" indent="0">
              <a:buNone/>
              <a:defRPr sz="700"/>
            </a:lvl6pPr>
            <a:lvl7pPr marL="2056889" indent="0">
              <a:buNone/>
              <a:defRPr sz="700"/>
            </a:lvl7pPr>
            <a:lvl8pPr marL="2399700" indent="0">
              <a:buNone/>
              <a:defRPr sz="700"/>
            </a:lvl8pPr>
            <a:lvl9pPr marL="2742512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DC47E-81F6-4E70-977A-7AB0F348A1D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5661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21776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12" indent="0">
              <a:buNone/>
              <a:defRPr sz="2100"/>
            </a:lvl2pPr>
            <a:lvl3pPr marL="685630" indent="0">
              <a:buNone/>
              <a:defRPr sz="1800"/>
            </a:lvl3pPr>
            <a:lvl4pPr marL="1028445" indent="0">
              <a:buNone/>
              <a:defRPr sz="1500"/>
            </a:lvl4pPr>
            <a:lvl5pPr marL="1371260" indent="0">
              <a:buNone/>
              <a:defRPr sz="1500"/>
            </a:lvl5pPr>
            <a:lvl6pPr marL="1714079" indent="0">
              <a:buNone/>
              <a:defRPr sz="1500"/>
            </a:lvl6pPr>
            <a:lvl7pPr marL="2056889" indent="0">
              <a:buNone/>
              <a:defRPr sz="1500"/>
            </a:lvl7pPr>
            <a:lvl8pPr marL="2399700" indent="0">
              <a:buNone/>
              <a:defRPr sz="1500"/>
            </a:lvl8pPr>
            <a:lvl9pPr marL="2742512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12" indent="0">
              <a:buNone/>
              <a:defRPr sz="900"/>
            </a:lvl2pPr>
            <a:lvl3pPr marL="685630" indent="0">
              <a:buNone/>
              <a:defRPr sz="800"/>
            </a:lvl3pPr>
            <a:lvl4pPr marL="1028445" indent="0">
              <a:buNone/>
              <a:defRPr sz="700"/>
            </a:lvl4pPr>
            <a:lvl5pPr marL="1371260" indent="0">
              <a:buNone/>
              <a:defRPr sz="700"/>
            </a:lvl5pPr>
            <a:lvl6pPr marL="1714079" indent="0">
              <a:buNone/>
              <a:defRPr sz="700"/>
            </a:lvl6pPr>
            <a:lvl7pPr marL="2056889" indent="0">
              <a:buNone/>
              <a:defRPr sz="700"/>
            </a:lvl7pPr>
            <a:lvl8pPr marL="2399700" indent="0">
              <a:buNone/>
              <a:defRPr sz="700"/>
            </a:lvl8pPr>
            <a:lvl9pPr marL="2742512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DEAAC-E4E8-4559-83CD-66D5543246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28328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E7AC9-767F-4DC7-B7FF-293E8F1FEC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9279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3438" y="250033"/>
            <a:ext cx="2060575" cy="46434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0113" y="250033"/>
            <a:ext cx="6030912" cy="46434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F9D66-24BE-423A-B9D0-DD458943516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5994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62" y="142876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9" y="325875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336546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5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201353616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7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67313680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6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323639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75"/>
            <a:ext cx="4114800" cy="1742015"/>
          </a:xfrm>
        </p:spPr>
        <p:txBody>
          <a:bodyPr/>
          <a:lstStyle>
            <a:lvl1pPr marL="339896" indent="-339896">
              <a:lnSpc>
                <a:spcPct val="90000"/>
              </a:lnSpc>
              <a:defRPr sz="2800"/>
            </a:lvl1pPr>
            <a:lvl2pPr marL="673190" indent="-325352">
              <a:lnSpc>
                <a:spcPct val="90000"/>
              </a:lnSpc>
              <a:defRPr sz="2400"/>
            </a:lvl2pPr>
            <a:lvl3pPr marL="953570" indent="-288321">
              <a:lnSpc>
                <a:spcPct val="90000"/>
              </a:lnSpc>
              <a:defRPr sz="2000"/>
            </a:lvl3pPr>
            <a:lvl4pPr marL="1227347" indent="-273779">
              <a:lnSpc>
                <a:spcPct val="90000"/>
              </a:lnSpc>
              <a:defRPr sz="1800"/>
            </a:lvl4pPr>
            <a:lvl5pPr marL="1515660" indent="-280384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75"/>
            <a:ext cx="4114800" cy="1742015"/>
          </a:xfrm>
        </p:spPr>
        <p:txBody>
          <a:bodyPr/>
          <a:lstStyle>
            <a:lvl1pPr marL="347834" indent="-347834">
              <a:lnSpc>
                <a:spcPct val="90000"/>
              </a:lnSpc>
              <a:defRPr sz="2800"/>
            </a:lvl1pPr>
            <a:lvl2pPr marL="673190" indent="-339896">
              <a:lnSpc>
                <a:spcPct val="90000"/>
              </a:lnSpc>
              <a:defRPr sz="2400"/>
            </a:lvl2pPr>
            <a:lvl3pPr marL="961506" indent="-302869">
              <a:lnSpc>
                <a:spcPct val="90000"/>
              </a:lnSpc>
              <a:defRPr sz="2000"/>
            </a:lvl3pPr>
            <a:lvl4pPr marL="1227347" indent="-265841">
              <a:lnSpc>
                <a:spcPct val="90000"/>
              </a:lnSpc>
              <a:defRPr sz="1800"/>
            </a:lvl4pPr>
            <a:lvl5pPr marL="1515660" indent="-273779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716109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9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076" indent="0">
              <a:buNone/>
              <a:defRPr sz="2000" b="1"/>
            </a:lvl2pPr>
            <a:lvl3pPr marL="914160" indent="0">
              <a:buNone/>
              <a:defRPr sz="1800" b="1"/>
            </a:lvl3pPr>
            <a:lvl4pPr marL="1371239" indent="0">
              <a:buNone/>
              <a:defRPr sz="1600" b="1"/>
            </a:lvl4pPr>
            <a:lvl5pPr marL="1828322" indent="0">
              <a:buNone/>
              <a:defRPr sz="1600" b="1"/>
            </a:lvl5pPr>
            <a:lvl6pPr marL="2285396" indent="0">
              <a:buNone/>
              <a:defRPr sz="1600" b="1"/>
            </a:lvl6pPr>
            <a:lvl7pPr marL="2742470" indent="0">
              <a:buNone/>
              <a:defRPr sz="1600" b="1"/>
            </a:lvl7pPr>
            <a:lvl8pPr marL="3199552" indent="0">
              <a:buNone/>
              <a:defRPr sz="1600" b="1"/>
            </a:lvl8pPr>
            <a:lvl9pPr marL="3656630" indent="0">
              <a:buNone/>
              <a:defRPr sz="16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07" indent="-281707">
              <a:defRPr sz="2300"/>
            </a:lvl1pPr>
            <a:lvl2pPr marL="562092" indent="-265841">
              <a:defRPr sz="2000"/>
            </a:lvl2pPr>
            <a:lvl3pPr marL="813382" indent="-243353">
              <a:defRPr sz="1800"/>
            </a:lvl3pPr>
            <a:lvl4pPr marL="1050120" indent="-228803">
              <a:defRPr sz="1700"/>
            </a:lvl4pPr>
            <a:lvl5pPr marL="1278922" indent="-206322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93" y="1231799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076" indent="0">
              <a:buNone/>
              <a:defRPr sz="2000" b="1"/>
            </a:lvl2pPr>
            <a:lvl3pPr marL="914160" indent="0">
              <a:buNone/>
              <a:defRPr sz="1800" b="1"/>
            </a:lvl3pPr>
            <a:lvl4pPr marL="1371239" indent="0">
              <a:buNone/>
              <a:defRPr sz="1600" b="1"/>
            </a:lvl4pPr>
            <a:lvl5pPr marL="1828322" indent="0">
              <a:buNone/>
              <a:defRPr sz="1600" b="1"/>
            </a:lvl5pPr>
            <a:lvl6pPr marL="2285396" indent="0">
              <a:buNone/>
              <a:defRPr sz="1600" b="1"/>
            </a:lvl6pPr>
            <a:lvl7pPr marL="2742470" indent="0">
              <a:buNone/>
              <a:defRPr sz="1600" b="1"/>
            </a:lvl7pPr>
            <a:lvl8pPr marL="3199552" indent="0">
              <a:buNone/>
              <a:defRPr sz="1600" b="1"/>
            </a:lvl8pPr>
            <a:lvl9pPr marL="3656630" indent="0">
              <a:buNone/>
              <a:defRPr sz="16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254" indent="-296254">
              <a:defRPr sz="2300"/>
            </a:lvl1pPr>
            <a:lvl2pPr marL="570029" indent="-273779">
              <a:defRPr sz="2000"/>
            </a:lvl2pPr>
            <a:lvl3pPr marL="821312" indent="-244676">
              <a:defRPr sz="1800"/>
            </a:lvl3pPr>
            <a:lvl4pPr marL="1050120" indent="-236739">
              <a:defRPr sz="1700"/>
            </a:lvl4pPr>
            <a:lvl5pPr marL="1278922" indent="-220865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0687109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444016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21" indent="0">
              <a:buNone/>
              <a:defRPr sz="1400"/>
            </a:lvl2pPr>
            <a:lvl3pPr marL="685647" indent="0">
              <a:buNone/>
              <a:defRPr sz="1200"/>
            </a:lvl3pPr>
            <a:lvl4pPr marL="1028471" indent="0">
              <a:buNone/>
              <a:defRPr sz="1100"/>
            </a:lvl4pPr>
            <a:lvl5pPr marL="1371294" indent="0">
              <a:buNone/>
              <a:defRPr sz="1100"/>
            </a:lvl5pPr>
            <a:lvl6pPr marL="1714121" indent="0">
              <a:buNone/>
              <a:defRPr sz="1100"/>
            </a:lvl6pPr>
            <a:lvl7pPr marL="2056940" indent="0">
              <a:buNone/>
              <a:defRPr sz="1100"/>
            </a:lvl7pPr>
            <a:lvl8pPr marL="2399760" indent="0">
              <a:buNone/>
              <a:defRPr sz="1100"/>
            </a:lvl8pPr>
            <a:lvl9pPr marL="274258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98498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10936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488607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16065784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0" y="4679157"/>
            <a:ext cx="9144001" cy="464344"/>
          </a:xfrm>
          <a:solidFill>
            <a:srgbClr val="FFFF99"/>
          </a:solidFill>
        </p:spPr>
        <p:txBody>
          <a:bodyPr wrap="square" lIns="114272" tIns="57136" rIns="114272" bIns="57136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5143203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C1D785-A44A-4359-836F-2FF9AEEFDA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013F9-AD4C-450B-B9D4-32A1B2010C7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2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464B7-B3F2-4876-82D0-290EF9C5D4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0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0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2BC63-D821-4210-9CD9-3C419129E0E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63B41-8DE0-4FF7-8DAA-2524B7B58E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5B200-CEAF-4E26-8BCE-F2A8BCB0DB5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3657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3657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564054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200F1-A658-4A3A-BF99-E78344E98C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75A6C-1018-4401-A016-6BF35124A6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CF287F2-015C-4FFC-BA8F-08CE6B9BFF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A40B0-2FE7-4BD8-B514-A72FEE4AB2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FCC81-0DEC-4E63-8C41-ACB7AA792A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21" indent="0">
              <a:buNone/>
              <a:defRPr sz="1500" b="1"/>
            </a:lvl2pPr>
            <a:lvl3pPr marL="685647" indent="0">
              <a:buNone/>
              <a:defRPr sz="1400" b="1"/>
            </a:lvl3pPr>
            <a:lvl4pPr marL="1028471" indent="0">
              <a:buNone/>
              <a:defRPr sz="1200" b="1"/>
            </a:lvl4pPr>
            <a:lvl5pPr marL="1371294" indent="0">
              <a:buNone/>
              <a:defRPr sz="1200" b="1"/>
            </a:lvl5pPr>
            <a:lvl6pPr marL="1714121" indent="0">
              <a:buNone/>
              <a:defRPr sz="1200" b="1"/>
            </a:lvl6pPr>
            <a:lvl7pPr marL="2056940" indent="0">
              <a:buNone/>
              <a:defRPr sz="1200" b="1"/>
            </a:lvl7pPr>
            <a:lvl8pPr marL="2399760" indent="0">
              <a:buNone/>
              <a:defRPr sz="1200" b="1"/>
            </a:lvl8pPr>
            <a:lvl9pPr marL="2742581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7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21" indent="0">
              <a:buNone/>
              <a:defRPr sz="1500" b="1"/>
            </a:lvl2pPr>
            <a:lvl3pPr marL="685647" indent="0">
              <a:buNone/>
              <a:defRPr sz="1400" b="1"/>
            </a:lvl3pPr>
            <a:lvl4pPr marL="1028471" indent="0">
              <a:buNone/>
              <a:defRPr sz="1200" b="1"/>
            </a:lvl4pPr>
            <a:lvl5pPr marL="1371294" indent="0">
              <a:buNone/>
              <a:defRPr sz="1200" b="1"/>
            </a:lvl5pPr>
            <a:lvl6pPr marL="1714121" indent="0">
              <a:buNone/>
              <a:defRPr sz="1200" b="1"/>
            </a:lvl6pPr>
            <a:lvl7pPr marL="2056940" indent="0">
              <a:buNone/>
              <a:defRPr sz="1200" b="1"/>
            </a:lvl7pPr>
            <a:lvl8pPr marL="2399760" indent="0">
              <a:buNone/>
              <a:defRPr sz="1200" b="1"/>
            </a:lvl8pPr>
            <a:lvl9pPr marL="2742581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448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7746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83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21" indent="0">
              <a:buNone/>
              <a:defRPr sz="900"/>
            </a:lvl2pPr>
            <a:lvl3pPr marL="685647" indent="0">
              <a:buNone/>
              <a:defRPr sz="800"/>
            </a:lvl3pPr>
            <a:lvl4pPr marL="1028471" indent="0">
              <a:buNone/>
              <a:defRPr sz="700"/>
            </a:lvl4pPr>
            <a:lvl5pPr marL="1371294" indent="0">
              <a:buNone/>
              <a:defRPr sz="700"/>
            </a:lvl5pPr>
            <a:lvl6pPr marL="1714121" indent="0">
              <a:buNone/>
              <a:defRPr sz="700"/>
            </a:lvl6pPr>
            <a:lvl7pPr marL="2056940" indent="0">
              <a:buNone/>
              <a:defRPr sz="700"/>
            </a:lvl7pPr>
            <a:lvl8pPr marL="2399760" indent="0">
              <a:buNone/>
              <a:defRPr sz="700"/>
            </a:lvl8pPr>
            <a:lvl9pPr marL="2742581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0902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21" indent="0">
              <a:buNone/>
              <a:defRPr sz="2100"/>
            </a:lvl2pPr>
            <a:lvl3pPr marL="685647" indent="0">
              <a:buNone/>
              <a:defRPr sz="1800"/>
            </a:lvl3pPr>
            <a:lvl4pPr marL="1028471" indent="0">
              <a:buNone/>
              <a:defRPr sz="1500"/>
            </a:lvl4pPr>
            <a:lvl5pPr marL="1371294" indent="0">
              <a:buNone/>
              <a:defRPr sz="1500"/>
            </a:lvl5pPr>
            <a:lvl6pPr marL="1714121" indent="0">
              <a:buNone/>
              <a:defRPr sz="1500"/>
            </a:lvl6pPr>
            <a:lvl7pPr marL="2056940" indent="0">
              <a:buNone/>
              <a:defRPr sz="1500"/>
            </a:lvl7pPr>
            <a:lvl8pPr marL="2399760" indent="0">
              <a:buNone/>
              <a:defRPr sz="1500"/>
            </a:lvl8pPr>
            <a:lvl9pPr marL="2742581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21" indent="0">
              <a:buNone/>
              <a:defRPr sz="900"/>
            </a:lvl2pPr>
            <a:lvl3pPr marL="685647" indent="0">
              <a:buNone/>
              <a:defRPr sz="800"/>
            </a:lvl3pPr>
            <a:lvl4pPr marL="1028471" indent="0">
              <a:buNone/>
              <a:defRPr sz="700"/>
            </a:lvl4pPr>
            <a:lvl5pPr marL="1371294" indent="0">
              <a:buNone/>
              <a:defRPr sz="700"/>
            </a:lvl5pPr>
            <a:lvl6pPr marL="1714121" indent="0">
              <a:buNone/>
              <a:defRPr sz="700"/>
            </a:lvl6pPr>
            <a:lvl7pPr marL="2056940" indent="0">
              <a:buNone/>
              <a:defRPr sz="700"/>
            </a:lvl7pPr>
            <a:lvl8pPr marL="2399760" indent="0">
              <a:buNone/>
              <a:defRPr sz="700"/>
            </a:lvl8pPr>
            <a:lvl9pPr marL="2742581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0792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8" tIns="34289" rIns="68568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0663" name="Line 7"/>
          <p:cNvSpPr>
            <a:spLocks noChangeShapeType="1"/>
          </p:cNvSpPr>
          <p:nvPr/>
        </p:nvSpPr>
        <p:spPr bwMode="auto">
          <a:xfrm>
            <a:off x="0" y="4576763"/>
            <a:ext cx="9144000" cy="0"/>
          </a:xfrm>
          <a:prstGeom prst="line">
            <a:avLst/>
          </a:prstGeom>
          <a:noFill/>
          <a:ln w="12700"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  <a:tileRect/>
            </a:gradFill>
            <a:round/>
            <a:headEnd type="none" w="sm" len="sm"/>
            <a:tailEnd type="none" w="sm" len="sm"/>
          </a:ln>
          <a:effectLst/>
        </p:spPr>
        <p:txBody>
          <a:bodyPr lIns="445412" tIns="0" rIns="161968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00" b="1">
              <a:solidFill>
                <a:srgbClr val="000000"/>
              </a:solidFill>
            </a:endParaRP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8" tIns="34289" rIns="68568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" y="4693447"/>
            <a:ext cx="815975" cy="45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22339" y="4787436"/>
            <a:ext cx="7569200" cy="22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8" tIns="34289" rIns="68568" bIns="34289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100" dirty="0">
                <a:solidFill>
                  <a:srgbClr val="0E4D99"/>
                </a:solidFill>
                <a:latin typeface="Times New Roman" pitchFamily="18" charset="0"/>
                <a:cs typeface="Times New Roman" pitchFamily="18" charset="0"/>
              </a:rPr>
              <a:t>Министерство энергетики и жилищно-коммунального хозяйства Свердловской области</a:t>
            </a:r>
          </a:p>
        </p:txBody>
      </p:sp>
      <p:sp>
        <p:nvSpPr>
          <p:cNvPr id="1033" name="Номер слайда 3"/>
          <p:cNvSpPr txBox="1"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682038" y="4867276"/>
            <a:ext cx="457200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092" tIns="34289" rIns="35092" bIns="34289" anchor="ctr" anchorCtr="1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64A6034D-4961-40EE-BBBD-034EF1771B25}" type="slidenum">
              <a:rPr lang="ru-RU" altLang="ru-RU" sz="1100" b="0" smtClean="0">
                <a:solidFill>
                  <a:srgbClr val="B2B2B2"/>
                </a:solidFill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sz="1100" b="0">
              <a:solidFill>
                <a:srgbClr val="B2B2B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89373"/>
            <a:ext cx="9144000" cy="34528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algn="ctr">
              <a:defRPr/>
            </a:pPr>
            <a:endParaRPr lang="ru-RU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0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5pPr>
      <a:lvl6pPr marL="342821" algn="l" rtl="0" fontAlgn="base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6pPr>
      <a:lvl7pPr marL="685647" algn="l" rtl="0" fontAlgn="base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7pPr>
      <a:lvl8pPr marL="1028471" algn="l" rtl="0" fontAlgn="base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8pPr>
      <a:lvl9pPr marL="1371294" algn="l" rtl="0" fontAlgn="base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257120" indent="-25712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■"/>
        <a:defRPr sz="1200">
          <a:solidFill>
            <a:srgbClr val="000000"/>
          </a:solidFill>
          <a:latin typeface="+mn-lt"/>
          <a:ea typeface="+mn-ea"/>
          <a:cs typeface="+mn-cs"/>
        </a:defRPr>
      </a:lvl1pPr>
      <a:lvl2pPr marL="557087" indent="-21426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■"/>
        <a:defRPr sz="1100">
          <a:solidFill>
            <a:srgbClr val="000000"/>
          </a:solidFill>
          <a:latin typeface="+mn-lt"/>
          <a:cs typeface="+mn-cs"/>
        </a:defRPr>
      </a:lvl2pPr>
      <a:lvl3pPr marL="857060" indent="-17141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■"/>
        <a:defRPr sz="900">
          <a:solidFill>
            <a:srgbClr val="000000"/>
          </a:solidFill>
          <a:latin typeface="+mn-lt"/>
          <a:cs typeface="+mn-cs"/>
        </a:defRPr>
      </a:lvl3pPr>
      <a:lvl4pPr marL="1199880" indent="-17141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■"/>
        <a:defRPr sz="800">
          <a:solidFill>
            <a:srgbClr val="000000"/>
          </a:solidFill>
          <a:latin typeface="+mn-lt"/>
          <a:cs typeface="+mn-cs"/>
        </a:defRPr>
      </a:lvl4pPr>
      <a:lvl5pPr marL="1542701" indent="-17141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■"/>
        <a:defRPr sz="800">
          <a:solidFill>
            <a:srgbClr val="000000"/>
          </a:solidFill>
          <a:latin typeface="+mn-lt"/>
          <a:cs typeface="+mn-cs"/>
        </a:defRPr>
      </a:lvl5pPr>
      <a:lvl6pPr marL="1885527" indent="-171414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800">
          <a:solidFill>
            <a:srgbClr val="000000"/>
          </a:solidFill>
          <a:latin typeface="+mn-lt"/>
          <a:cs typeface="+mn-cs"/>
        </a:defRPr>
      </a:lvl6pPr>
      <a:lvl7pPr marL="2228351" indent="-171414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800">
          <a:solidFill>
            <a:srgbClr val="000000"/>
          </a:solidFill>
          <a:latin typeface="+mn-lt"/>
          <a:cs typeface="+mn-cs"/>
        </a:defRPr>
      </a:lvl7pPr>
      <a:lvl8pPr marL="2571174" indent="-171414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800">
          <a:solidFill>
            <a:srgbClr val="000000"/>
          </a:solidFill>
          <a:latin typeface="+mn-lt"/>
          <a:cs typeface="+mn-cs"/>
        </a:defRPr>
      </a:lvl8pPr>
      <a:lvl9pPr marL="2914001" indent="-171414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21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47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71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94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21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40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760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81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brightnessContrast bright="8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92" y="1282509"/>
            <a:ext cx="7524131" cy="337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4" y="1017974"/>
            <a:ext cx="9140826" cy="27000"/>
            <a:chOff x="767" y="1155"/>
            <a:chExt cx="4991" cy="12"/>
          </a:xfrm>
          <a:gradFill flip="none" rotWithShape="1">
            <a:gsLst>
              <a:gs pos="2000">
                <a:schemeClr val="tx1"/>
              </a:gs>
              <a:gs pos="61000">
                <a:schemeClr val="accent2">
                  <a:lumMod val="75000"/>
                </a:schemeClr>
              </a:gs>
              <a:gs pos="71000">
                <a:srgbClr val="99CCFF"/>
              </a:gs>
              <a:gs pos="100000">
                <a:srgbClr val="00863D"/>
              </a:gs>
            </a:gsLst>
            <a:lin ang="0" scaled="1"/>
            <a:tileRect/>
          </a:gradFill>
        </p:grpSpPr>
        <p:sp>
          <p:nvSpPr>
            <p:cNvPr id="301062" name="Freeform 6"/>
            <p:cNvSpPr>
              <a:spLocks/>
            </p:cNvSpPr>
            <p:nvPr/>
          </p:nvSpPr>
          <p:spPr bwMode="ltGray">
            <a:xfrm>
              <a:off x="1019" y="1155"/>
              <a:ext cx="4739" cy="12"/>
            </a:xfrm>
            <a:custGeom>
              <a:avLst/>
              <a:gdLst/>
              <a:ahLst/>
              <a:cxnLst>
                <a:cxn ang="0">
                  <a:pos x="47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724" y="12"/>
                </a:cxn>
                <a:cxn ang="0">
                  <a:pos x="4724" y="0"/>
                </a:cxn>
                <a:cxn ang="0">
                  <a:pos x="4724" y="0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lnTo>
                    <a:pt x="47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01067" name="Freeform 1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3010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900126" y="214315"/>
            <a:ext cx="8243887" cy="80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26" tIns="25715" rIns="51426" bIns="2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9" y="1178719"/>
            <a:ext cx="8786812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26" tIns="25715" rIns="51426" bIns="2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107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12"/>
            <a:ext cx="1905000" cy="25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26" tIns="25715" rIns="51426" bIns="25715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007E1F-309B-49AE-94A7-078F545594E5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1030" name="Picture 1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4313" y="141687"/>
            <a:ext cx="571500" cy="769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6215074" y="4822049"/>
            <a:ext cx="2925752" cy="321453"/>
            <a:chOff x="767" y="1155"/>
            <a:chExt cx="4991" cy="12"/>
          </a:xfrm>
          <a:gradFill flip="none" rotWithShape="1">
            <a:gsLst>
              <a:gs pos="51000">
                <a:schemeClr val="tx1">
                  <a:alpha val="50000"/>
                </a:schemeClr>
              </a:gs>
              <a:gs pos="68000">
                <a:schemeClr val="accent2">
                  <a:lumMod val="75000"/>
                  <a:alpha val="50000"/>
                </a:schemeClr>
              </a:gs>
              <a:gs pos="80000">
                <a:srgbClr val="99CCFF">
                  <a:alpha val="50000"/>
                </a:srgbClr>
              </a:gs>
              <a:gs pos="100000">
                <a:srgbClr val="00863D">
                  <a:alpha val="50000"/>
                </a:srgbClr>
              </a:gs>
            </a:gsLst>
            <a:lin ang="2700000" scaled="1"/>
            <a:tileRect/>
          </a:gradFill>
        </p:grpSpPr>
        <p:sp>
          <p:nvSpPr>
            <p:cNvPr id="10" name="Freeform 6"/>
            <p:cNvSpPr>
              <a:spLocks/>
            </p:cNvSpPr>
            <p:nvPr/>
          </p:nvSpPr>
          <p:spPr bwMode="ltGray">
            <a:xfrm>
              <a:off x="1019" y="1155"/>
              <a:ext cx="4739" cy="12"/>
            </a:xfrm>
            <a:custGeom>
              <a:avLst/>
              <a:gdLst/>
              <a:ahLst/>
              <a:cxnLst>
                <a:cxn ang="0">
                  <a:pos x="47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724" y="12"/>
                </a:cxn>
                <a:cxn ang="0">
                  <a:pos x="4724" y="0"/>
                </a:cxn>
                <a:cxn ang="0">
                  <a:pos x="4724" y="0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lnTo>
                    <a:pt x="47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69876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spd="med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99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99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99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99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99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342812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68563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028445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37126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257114" indent="-25711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Blip>
          <a:blip r:embed="rId16"/>
        </a:buBlip>
        <a:defRPr sz="2100">
          <a:solidFill>
            <a:srgbClr val="515160"/>
          </a:solidFill>
          <a:latin typeface="Arial" pitchFamily="34" charset="0"/>
          <a:ea typeface="+mn-ea"/>
          <a:cs typeface="Arial" pitchFamily="34" charset="0"/>
        </a:defRPr>
      </a:lvl1pPr>
      <a:lvl2pPr marL="557073" indent="-2142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1800">
          <a:solidFill>
            <a:srgbClr val="515160"/>
          </a:solidFill>
          <a:latin typeface="Arial" pitchFamily="34" charset="0"/>
          <a:cs typeface="Arial" pitchFamily="34" charset="0"/>
        </a:defRPr>
      </a:lvl2pPr>
      <a:lvl3pPr marL="857039" indent="-17141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Blip>
          <a:blip r:embed="rId16"/>
        </a:buBlip>
        <a:defRPr sz="1500">
          <a:solidFill>
            <a:srgbClr val="515160"/>
          </a:solidFill>
          <a:latin typeface="Arial" pitchFamily="34" charset="0"/>
          <a:cs typeface="Arial" pitchFamily="34" charset="0"/>
        </a:defRPr>
      </a:lvl3pPr>
      <a:lvl4pPr marL="1199850" indent="-17141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1500">
          <a:solidFill>
            <a:srgbClr val="515160"/>
          </a:solidFill>
          <a:latin typeface="Arial" pitchFamily="34" charset="0"/>
          <a:cs typeface="Arial" pitchFamily="34" charset="0"/>
        </a:defRPr>
      </a:lvl4pPr>
      <a:lvl5pPr marL="1542662" indent="-17141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Blip>
          <a:blip r:embed="rId16"/>
        </a:buBlip>
        <a:defRPr sz="1200">
          <a:solidFill>
            <a:srgbClr val="515160"/>
          </a:solidFill>
          <a:latin typeface="Arial" pitchFamily="34" charset="0"/>
          <a:cs typeface="Arial" pitchFamily="34" charset="0"/>
        </a:defRPr>
      </a:lvl5pPr>
      <a:lvl6pPr marL="1885480" indent="-17141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228295" indent="-17141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571110" indent="-17141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2913929" indent="-17141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12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30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45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60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079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889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700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12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6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791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ransition>
    <p:fade/>
  </p:transition>
  <p:hf hdr="0" ftr="0" dt="0"/>
  <p:txStyles>
    <p:titleStyle>
      <a:lvl1pPr algn="l" defTabSz="914160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785" indent="-396785" algn="l" defTabSz="914160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198" indent="-396785" algn="l" defTabSz="914160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604" indent="-344408" algn="l" defTabSz="914160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603" indent="-345995" algn="l" defTabSz="914160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080" indent="-336470" algn="l" defTabSz="914160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33" indent="-228537" algn="l" defTabSz="9141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15" indent="-228537" algn="l" defTabSz="9141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93" indent="-228537" algn="l" defTabSz="9141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72" indent="-228537" algn="l" defTabSz="9141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6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0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39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2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96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70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52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30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July 19,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5" y="4368484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028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028700"/>
            <a:ext cx="142876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8224" y="801044"/>
            <a:ext cx="8802624" cy="2862516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Создание (реконструкция)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капитальный ремонт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культурно-досуговых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учреждений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сельской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местности</a:t>
            </a:r>
            <a:endParaRPr lang="ru-RU" alt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268224" y="957072"/>
            <a:ext cx="8663051" cy="1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331549" y="347473"/>
            <a:ext cx="7599727" cy="78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 Свердловской области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4284998" y="3297180"/>
            <a:ext cx="46462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 smtClean="0">
                <a:solidFill>
                  <a:srgbClr val="333399"/>
                </a:solidFill>
                <a:latin typeface="Century" pitchFamily="18" charset="0"/>
                <a:cs typeface="Arial" charset="0"/>
              </a:rPr>
              <a:t>Буракова Оксана Алексеевна</a:t>
            </a:r>
            <a:r>
              <a:rPr lang="en-US" altLang="ru-RU" sz="1800" b="1" dirty="0" smtClean="0">
                <a:solidFill>
                  <a:srgbClr val="333399"/>
                </a:solidFill>
                <a:latin typeface="Century" pitchFamily="18" charset="0"/>
                <a:cs typeface="Arial" charset="0"/>
              </a:rPr>
              <a:t>,</a:t>
            </a:r>
            <a:endParaRPr lang="ru-RU" altLang="ru-RU" sz="1800" b="1" dirty="0" smtClean="0">
              <a:solidFill>
                <a:srgbClr val="333399"/>
              </a:solidFill>
              <a:latin typeface="Century" pitchFamily="18" charset="0"/>
              <a:cs typeface="Arial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latin typeface="Century" pitchFamily="18" charset="0"/>
                <a:cs typeface="Arial" charset="0"/>
              </a:rPr>
              <a:t>начальник отдела стратегического 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latin typeface="Century" pitchFamily="18" charset="0"/>
                <a:cs typeface="Arial" charset="0"/>
              </a:rPr>
              <a:t>планирования и межведомственного 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latin typeface="Century" pitchFamily="18" charset="0"/>
                <a:cs typeface="Arial" charset="0"/>
              </a:rPr>
              <a:t>взаимодействия</a:t>
            </a:r>
            <a:r>
              <a:rPr lang="ru-RU" altLang="ru-RU" sz="1800" dirty="0" smtClean="0">
                <a:latin typeface="Century" pitchFamily="18" charset="0"/>
                <a:cs typeface="Arial" charset="0"/>
              </a:rPr>
              <a:t> </a:t>
            </a:r>
            <a:r>
              <a:rPr lang="ru-RU" altLang="ru-RU" sz="1800" dirty="0" smtClean="0">
                <a:latin typeface="Century" pitchFamily="18" charset="0"/>
                <a:cs typeface="Arial" charset="0"/>
              </a:rPr>
              <a:t>культуры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latin typeface="Century" pitchFamily="18" charset="0"/>
                <a:cs typeface="Arial" charset="0"/>
              </a:rPr>
              <a:t>Свердловской </a:t>
            </a:r>
            <a:r>
              <a:rPr lang="ru-RU" altLang="ru-RU" sz="1800" dirty="0" smtClean="0">
                <a:latin typeface="Century" pitchFamily="18" charset="0"/>
                <a:cs typeface="Arial" charset="0"/>
              </a:rPr>
              <a:t>области Министерства культуры Свердловской области </a:t>
            </a:r>
            <a:endParaRPr lang="ru-RU" altLang="ru-RU" sz="1800" dirty="0" smtClean="0">
              <a:latin typeface="Century" pitchFamily="18" charset="0"/>
              <a:cs typeface="Arial" charset="0"/>
            </a:endParaRPr>
          </a:p>
        </p:txBody>
      </p:sp>
      <p:pic>
        <p:nvPicPr>
          <p:cNvPr id="7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782" y="70074"/>
            <a:ext cx="1131094" cy="835819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9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1456" y="135472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69145" y="745096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конкурсе по строительству (реконструкции) и капитальному ремонту учреждений культурно-досугового типа,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расположенных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сельской местности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127" y="1310703"/>
            <a:ext cx="8713455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7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Конкурс на </a:t>
            </a:r>
            <a:r>
              <a:rPr lang="ru-RU" sz="17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2021−2022 годы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7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 Министерства </a:t>
            </a:r>
            <a:r>
              <a:rPr lang="ru-RU" sz="17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культуры Свердловской области от 03.07.2019 № </a:t>
            </a:r>
            <a:r>
              <a:rPr lang="ru-RU" sz="17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278</a:t>
            </a:r>
          </a:p>
          <a:p>
            <a:pPr marL="285750" indent="-28575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Участники конкурса </a:t>
            </a:r>
            <a:r>
              <a:rPr lang="ru-RU" sz="1700" b="1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</a:t>
            </a:r>
            <a:r>
              <a:rPr lang="ru-RU" sz="17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700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муниципальных образований:</a:t>
            </a:r>
            <a:endParaRPr lang="ru-RU" sz="1700" u="sng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eriod"/>
            </a:pPr>
            <a:r>
              <a:rPr lang="ru-RU" sz="1700" spc="1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Арамильский</a:t>
            </a:r>
            <a:r>
              <a:rPr lang="ru-RU" sz="1700" spc="1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городской округ</a:t>
            </a:r>
            <a:endParaRPr lang="ru-RU" sz="17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eriod"/>
            </a:pPr>
            <a:r>
              <a:rPr lang="ru-RU" sz="1700" spc="1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Каменский городской округ </a:t>
            </a:r>
            <a:endParaRPr lang="ru-RU" sz="17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eriod"/>
            </a:pPr>
            <a:r>
              <a:rPr lang="ru-RU" sz="1700" spc="1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Тавдинский городской округ</a:t>
            </a:r>
            <a:endParaRPr lang="ru-RU" sz="17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eriod"/>
            </a:pPr>
            <a:r>
              <a:rPr lang="ru-RU" sz="1700" spc="1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Артинский</a:t>
            </a:r>
            <a:r>
              <a:rPr lang="ru-RU" sz="1700" spc="1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городской округ</a:t>
            </a:r>
            <a:endParaRPr lang="ru-RU" sz="17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eriod"/>
            </a:pPr>
            <a:r>
              <a:rPr lang="ru-RU" sz="1700" spc="1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 Алапаевское</a:t>
            </a:r>
            <a:endParaRPr lang="ru-RU" sz="17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eriod"/>
            </a:pPr>
            <a:r>
              <a:rPr lang="ru-RU" sz="1700" spc="1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Ачитский</a:t>
            </a:r>
            <a:r>
              <a:rPr lang="ru-RU" sz="1700" spc="1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городской округ</a:t>
            </a:r>
            <a:endParaRPr lang="ru-RU" sz="17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eriod"/>
            </a:pPr>
            <a:r>
              <a:rPr lang="ru-RU" sz="1700" spc="1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Кузнецовское</a:t>
            </a:r>
            <a:r>
              <a:rPr lang="ru-RU" sz="1700" spc="1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сельское </a:t>
            </a:r>
            <a:r>
              <a:rPr lang="ru-RU" sz="1700" spc="1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поселение</a:t>
            </a:r>
          </a:p>
          <a:p>
            <a:pPr indent="450215" algn="just">
              <a:spcAft>
                <a:spcPts val="0"/>
              </a:spcAft>
            </a:pPr>
            <a:endParaRPr lang="ru-RU" sz="17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2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1456" y="135472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69145" y="83554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 ОТБОРА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0234" y="1334891"/>
            <a:ext cx="86167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Отнесение территории, на которой расположен объект, к «сельской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местности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»;</a:t>
            </a:r>
          </a:p>
          <a:p>
            <a:pPr marL="80010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Пакет заявочной документации:</a:t>
            </a:r>
          </a:p>
          <a:p>
            <a:pPr marL="91440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проектно-сметная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документация, положительное заключение о достоверности определения сметной стоимости объекта и положительное заключение государственной экспертизы проектной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документации;</a:t>
            </a:r>
          </a:p>
          <a:p>
            <a:pPr marL="91440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гарантийные обязательства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муниципального образования обеспечить необходимый уровень </a:t>
            </a:r>
            <a:r>
              <a:rPr lang="ru-RU" sz="16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софинансирования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</a:p>
          <a:p>
            <a:pPr marL="91440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презентация;</a:t>
            </a:r>
          </a:p>
          <a:p>
            <a:pPr marL="91440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информация об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объекте;</a:t>
            </a: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Подтверждение </a:t>
            </a: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наличия подготовленного земельного участка </a:t>
            </a:r>
            <a:endParaRPr lang="ru-RU" sz="20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1456" y="135472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75088" y="70401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Мониторинг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обеспеченности населения учреждениями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культурно-досугового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типа </a:t>
            </a: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населенных пунктах Свердловской области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численностью населения менее 2 тысяч человек 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718537"/>
              </p:ext>
            </p:extLst>
          </p:nvPr>
        </p:nvGraphicFramePr>
        <p:xfrm>
          <a:off x="116356" y="1241447"/>
          <a:ext cx="8911288" cy="360718"/>
        </p:xfrm>
        <a:graphic>
          <a:graphicData uri="http://schemas.openxmlformats.org/drawingml/2006/table">
            <a:tbl>
              <a:tblPr firstRow="1" bandRow="1"/>
              <a:tblGrid>
                <a:gridCol w="8911288"/>
              </a:tblGrid>
              <a:tr h="360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в строительстве сельских домов культуры в 29 населенных пунктах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7757" y="1604070"/>
            <a:ext cx="8761155" cy="353943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spcAft>
                <a:spcPts val="0"/>
              </a:spcAft>
              <a:buSzPts val="1200"/>
              <a:buAutoNum type="arabicPeriod"/>
            </a:pP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Пышминский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с. 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Четкарино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Нижнесергинский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муниципальный район, </a:t>
            </a:r>
            <a:r>
              <a:rPr lang="ru-RU" sz="16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п.г.т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 Дружинино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Муниципальное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образование Алапаевское,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п.г.т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 Верхняя Синячиха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Белоярский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с. </a:t>
            </a:r>
            <a:r>
              <a:rPr lang="ru-RU" sz="16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Большебрусянское</a:t>
            </a:r>
            <a:endParaRPr lang="ru-RU" sz="1600" dirty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Верхнесалдинский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д. Никитино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Городской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 Верхотурский, с. </a:t>
            </a:r>
            <a:r>
              <a:rPr lang="ru-RU" sz="16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Дерябино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 Городской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 Верхотурский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пос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 Привокзальный, </a:t>
            </a: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8. Городской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 Верхотурский, </a:t>
            </a: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с.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Красногорское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9. Городской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 Верх-Нейвинский,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п.г.т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 Верх-Нейвинский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10. Городской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 Верхняя Пышма, с. </a:t>
            </a:r>
            <a:r>
              <a:rPr lang="ru-RU" sz="16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Мостовское</a:t>
            </a:r>
            <a:endParaRPr lang="ru-RU" sz="1600" dirty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11. Городской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 Верхняя Пышма, пос. 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Сагра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12. </a:t>
            </a:r>
            <a:r>
              <a:rPr lang="ru-RU" sz="16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Горноуральский</a:t>
            </a: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r>
              <a:rPr lang="ru-RU" sz="16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п.г.т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 </a:t>
            </a:r>
            <a:r>
              <a:rPr lang="ru-RU" sz="16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Горноуральский</a:t>
            </a:r>
            <a:endParaRPr lang="ru-RU" sz="16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13. Каменский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с. Покровское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14. Городской округ Богданович, с. </a:t>
            </a:r>
            <a:r>
              <a:rPr lang="ru-RU" sz="16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Гарашкинское</a:t>
            </a:r>
            <a:endParaRPr lang="ru-RU" sz="16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1456" y="135472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75088" y="68720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Мониторинг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обеспеченности населения учреждениями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культурно-досугового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типа </a:t>
            </a: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населенных пунктах Свердловской области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численностью населения менее 2 тысяч человек 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18507"/>
              </p:ext>
            </p:extLst>
          </p:nvPr>
        </p:nvGraphicFramePr>
        <p:xfrm>
          <a:off x="96822" y="1201401"/>
          <a:ext cx="8911288" cy="360718"/>
        </p:xfrm>
        <a:graphic>
          <a:graphicData uri="http://schemas.openxmlformats.org/drawingml/2006/table">
            <a:tbl>
              <a:tblPr firstRow="1" bandRow="1"/>
              <a:tblGrid>
                <a:gridCol w="8911288"/>
              </a:tblGrid>
              <a:tr h="360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в строительстве сельских домов культуры в 29 населенных пунктах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6955" y="1648591"/>
            <a:ext cx="8703486" cy="378565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15. Каменский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п.г.т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Мартюш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16. Камышловский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муниципальный район, </a:t>
            </a:r>
            <a:endParaRPr lang="ru-RU" sz="16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Обуховское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17. Городской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 «Город Лесной», пос.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Чащавита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18. Полевской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с. Полдневая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19. Полевской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с. Косой Брод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20. Городской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 Ревда, с. </a:t>
            </a:r>
            <a:r>
              <a:rPr lang="ru-RU" sz="16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Кунгурка</a:t>
            </a:r>
            <a:endParaRPr lang="ru-RU" sz="1600" dirty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21. Сысертский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пос. Большой Исток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22. Сысертский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пос. Верхняя </a:t>
            </a: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Сысерть</a:t>
            </a:r>
          </a:p>
          <a:p>
            <a:pPr lvl="0">
              <a:spcAft>
                <a:spcPts val="0"/>
              </a:spcAft>
              <a:buSzPts val="1200"/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23. </a:t>
            </a:r>
            <a:r>
              <a:rPr lang="ru-RU" sz="16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Талицкий</a:t>
            </a: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endParaRPr lang="ru-RU" sz="16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Комсомольский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24.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Талицкий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с. Елань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25. </a:t>
            </a:r>
            <a:r>
              <a:rPr lang="ru-RU" sz="16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Таборинский</a:t>
            </a: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муниципальный район, </a:t>
            </a:r>
            <a:r>
              <a:rPr lang="ru-RU" sz="16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Кузнецовское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сельское поселение, д. Кузнецово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26.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Тугулымский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с.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Верховино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27. </a:t>
            </a:r>
            <a:r>
              <a:rPr lang="ru-RU" sz="16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Шалинский</a:t>
            </a: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пос. Шамары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28.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Шалинский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пос. Илим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29. </a:t>
            </a:r>
            <a:r>
              <a:rPr lang="ru-RU" sz="16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Шалинский</a:t>
            </a:r>
            <a:r>
              <a:rPr lang="ru-RU" sz="16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пос. Сарга</a:t>
            </a:r>
          </a:p>
        </p:txBody>
      </p:sp>
    </p:spTree>
    <p:extLst>
      <p:ext uri="{BB962C8B-B14F-4D97-AF65-F5344CB8AC3E}">
        <p14:creationId xmlns:p14="http://schemas.microsoft.com/office/powerpoint/2010/main" val="24726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1456" y="135472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63007" y="7387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Мониторинг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обеспеченности населения учреждениями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культурно-досугового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типа </a:t>
            </a: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населенных пунктах Свердловской области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численностью населения менее 2 тысяч человек 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44025"/>
              </p:ext>
            </p:extLst>
          </p:nvPr>
        </p:nvGraphicFramePr>
        <p:xfrm>
          <a:off x="4938" y="1441681"/>
          <a:ext cx="9008110" cy="640080"/>
        </p:xfrm>
        <a:graphic>
          <a:graphicData uri="http://schemas.openxmlformats.org/drawingml/2006/table">
            <a:tbl>
              <a:tblPr firstRow="1" bandRow="1"/>
              <a:tblGrid>
                <a:gridCol w="9008110"/>
              </a:tblGrid>
              <a:tr h="5740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в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реконструкции –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 культурно-досуговых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учреждений, </a:t>
                      </a:r>
                    </a:p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расположенных в сельской местности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250" y="2106890"/>
            <a:ext cx="8703486" cy="286232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Артинский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городской округ, с. 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Симинчи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с. 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Пантелейково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Артинский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городской округ, с. 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Поташка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с. Пристань, д. Малые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Карзи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с. Старые Арти, д. Конево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Артинский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городской округ, с. 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Азигулово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д. 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Бакийково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Кировградский городской округ, пос. 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Лёвиха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Кировградский городской округ, </a:t>
            </a:r>
            <a:endParaRPr lang="ru-RU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 Нейво-Рудянка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Рефтинский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п.г.т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 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Рефтинский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Шалинский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городской округ, пос. Вогулка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  <a:tabLst>
                <a:tab pos="630555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9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1456" y="135472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75088" y="68720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Мониторинг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обеспеченности населения учреждениями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культурно-досугового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типа </a:t>
            </a: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населенных пунктах Свердловской области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численностью населения менее 2 тысяч человек 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517483"/>
              </p:ext>
            </p:extLst>
          </p:nvPr>
        </p:nvGraphicFramePr>
        <p:xfrm>
          <a:off x="0" y="1201401"/>
          <a:ext cx="9008110" cy="518160"/>
        </p:xfrm>
        <a:graphic>
          <a:graphicData uri="http://schemas.openxmlformats.org/drawingml/2006/table">
            <a:tbl>
              <a:tblPr firstRow="1" bandRow="1"/>
              <a:tblGrid>
                <a:gridCol w="9008110"/>
              </a:tblGrid>
              <a:tr h="360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 smtClean="0">
                          <a:effectLst/>
                          <a:latin typeface="Liberation Serif"/>
                          <a:ea typeface="Times New Roman"/>
                        </a:rPr>
                        <a:t>Потребность в проведении </a:t>
                      </a:r>
                      <a:r>
                        <a:rPr lang="ru-RU" sz="1400" b="1" dirty="0" smtClean="0">
                          <a:effectLst/>
                          <a:latin typeface="Liberation Serif"/>
                          <a:ea typeface="Times New Roman"/>
                        </a:rPr>
                        <a:t>капитального ремонта – </a:t>
                      </a:r>
                      <a:r>
                        <a:rPr lang="ru-RU" sz="1400" dirty="0" smtClean="0">
                          <a:effectLst/>
                          <a:latin typeface="Liberation Serif"/>
                          <a:ea typeface="Times New Roman"/>
                        </a:rPr>
                        <a:t>в 24 культурно-досуговых </a:t>
                      </a:r>
                      <a:r>
                        <a:rPr lang="ru-RU" sz="1400" dirty="0" smtClean="0">
                          <a:effectLst/>
                          <a:latin typeface="Liberation Serif"/>
                          <a:ea typeface="Calibri"/>
                        </a:rPr>
                        <a:t>учреждениях, расположенных в сельской местности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6822" y="1828802"/>
            <a:ext cx="8746828" cy="332398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Муниципальное 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образование Алапаевское, </a:t>
            </a:r>
            <a:endParaRPr lang="ru-RU" sz="15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Арамашево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(нацпроект – 2019 год)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</a:t>
            </a: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Муниципальное 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образование Алапаевское, </a:t>
            </a:r>
            <a:endParaRPr lang="ru-RU" sz="15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Деево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(нацпроект – 2019 год)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Муниципальное 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образование Алапаевское, </a:t>
            </a:r>
            <a:endParaRPr lang="ru-RU" sz="15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Заря (нацпроект – 2019 год)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</a:t>
            </a:r>
            <a:r>
              <a:rPr lang="ru-RU" sz="15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Режевской</a:t>
            </a: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с. Глинское (нацпроект – 2019 год)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Тавдинский 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д. Увал </a:t>
            </a:r>
            <a:endParaRPr lang="ru-RU" sz="15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нацпроект – 2019 год)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Тавдинский 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endParaRPr lang="ru-RU" sz="15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Большая Пустынь (нацпроект – 2019 год</a:t>
            </a: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  <a:p>
            <a:pPr lvl="0">
              <a:spcAft>
                <a:spcPts val="0"/>
              </a:spcAft>
              <a:buSzPts val="1200"/>
            </a:pPr>
            <a:endParaRPr lang="ru-RU" sz="1500" dirty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endParaRPr lang="ru-RU" sz="15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 </a:t>
            </a:r>
            <a:r>
              <a:rPr lang="ru-RU" sz="15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Североуральский</a:t>
            </a: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пос. Третий Северный (нацпроект – 2019 год)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8. </a:t>
            </a:r>
            <a:r>
              <a:rPr lang="ru-RU" sz="15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Асбестовский</a:t>
            </a: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endParaRPr lang="ru-RU" sz="15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Белокаменный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9. Городской 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 Верхний Тагил, </a:t>
            </a:r>
            <a:endParaRPr lang="ru-RU" sz="15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Половинный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10. </a:t>
            </a:r>
            <a:r>
              <a:rPr lang="ru-RU" sz="15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Горноуральский</a:t>
            </a: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endParaRPr lang="ru-RU" sz="15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Петрокаменское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11. </a:t>
            </a:r>
            <a:r>
              <a:rPr lang="ru-RU" sz="15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Ирбитское</a:t>
            </a: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муниципальное образование, </a:t>
            </a:r>
            <a:endParaRPr lang="ru-RU" sz="15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Ницинское</a:t>
            </a:r>
            <a:endParaRPr lang="ru-RU" sz="1500" dirty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12. Каменский 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с. Колчедан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13. Каменский 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r>
              <a:rPr lang="ru-RU" sz="15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п.г.т</a:t>
            </a:r>
            <a:r>
              <a:rPr lang="ru-RU" sz="15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Мартюш</a:t>
            </a:r>
            <a:endParaRPr lang="ru-RU" sz="1500" dirty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14.Каменский 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с. </a:t>
            </a:r>
            <a:r>
              <a:rPr lang="ru-RU" sz="15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Сипавск</a:t>
            </a:r>
            <a:r>
              <a:rPr lang="ru-RU" sz="15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ое</a:t>
            </a:r>
            <a:endParaRPr lang="ru-RU" sz="1500" dirty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1456" y="135472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75088" y="68720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Мониторинг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обеспеченности населения учреждениями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культурно-досугового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типа </a:t>
            </a: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ctr" defTabSz="914400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населенных пунктах Свердловской области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численностью населения менее 2 тысяч человек 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27320"/>
              </p:ext>
            </p:extLst>
          </p:nvPr>
        </p:nvGraphicFramePr>
        <p:xfrm>
          <a:off x="0" y="1201401"/>
          <a:ext cx="9008110" cy="518160"/>
        </p:xfrm>
        <a:graphic>
          <a:graphicData uri="http://schemas.openxmlformats.org/drawingml/2006/table">
            <a:tbl>
              <a:tblPr firstRow="1" bandRow="1"/>
              <a:tblGrid>
                <a:gridCol w="9008110"/>
              </a:tblGrid>
              <a:tr h="360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 smtClean="0">
                          <a:effectLst/>
                          <a:latin typeface="Liberation Serif"/>
                          <a:ea typeface="Times New Roman"/>
                        </a:rPr>
                        <a:t>Потребность в проведении </a:t>
                      </a:r>
                      <a:r>
                        <a:rPr lang="ru-RU" sz="1400" b="1" dirty="0" smtClean="0">
                          <a:effectLst/>
                          <a:latin typeface="Liberation Serif"/>
                          <a:ea typeface="Times New Roman"/>
                        </a:rPr>
                        <a:t>капитального ремонта – </a:t>
                      </a:r>
                      <a:r>
                        <a:rPr lang="ru-RU" sz="1400" dirty="0" smtClean="0">
                          <a:effectLst/>
                          <a:latin typeface="Liberation Serif"/>
                          <a:ea typeface="Times New Roman"/>
                        </a:rPr>
                        <a:t>в 24 культурно-досуговых </a:t>
                      </a:r>
                      <a:r>
                        <a:rPr lang="ru-RU" sz="1400" dirty="0" smtClean="0">
                          <a:effectLst/>
                          <a:latin typeface="Liberation Serif"/>
                          <a:ea typeface="Calibri"/>
                        </a:rPr>
                        <a:t>учреждениях, расположенных в сельской местности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6822" y="1828802"/>
            <a:ext cx="8746828" cy="313932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15. </a:t>
            </a:r>
            <a:r>
              <a:rPr lang="ru-RU" sz="18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Новолялинский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endParaRPr lang="ru-RU" sz="18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Коптяки</a:t>
            </a:r>
            <a:endParaRPr lang="ru-RU" sz="1800" dirty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16. </a:t>
            </a:r>
            <a:r>
              <a:rPr lang="ru-RU" sz="18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Пышминский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endParaRPr lang="ru-RU" sz="1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Комарова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17. </a:t>
            </a:r>
            <a:r>
              <a:rPr lang="ru-RU" sz="18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Пышминский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endParaRPr lang="ru-RU" sz="18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п.г.т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Пышма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18. Сысертский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endParaRPr lang="ru-RU" sz="1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Октябрьский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19. Сысертский 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endParaRPr lang="ru-RU" sz="18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Щелкун</a:t>
            </a:r>
          </a:p>
          <a:p>
            <a:pPr lvl="0">
              <a:spcAft>
                <a:spcPts val="0"/>
              </a:spcAft>
              <a:buSzPts val="1200"/>
            </a:pPr>
            <a:endParaRPr lang="ru-RU" sz="1800" dirty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20. </a:t>
            </a:r>
            <a:r>
              <a:rPr lang="ru-RU" sz="18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Шалинский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округ, </a:t>
            </a:r>
            <a:endParaRPr lang="ru-RU" sz="18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Платоново</a:t>
            </a:r>
            <a:endParaRPr lang="ru-RU" sz="1800" dirty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21. </a:t>
            </a:r>
            <a:r>
              <a:rPr lang="ru-RU" sz="18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Ницинское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сельское поселение, </a:t>
            </a:r>
            <a:endParaRPr lang="ru-RU" sz="1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Ницинское</a:t>
            </a:r>
            <a:endParaRPr lang="ru-RU" sz="1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22. Сладковское 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сельское поселение, </a:t>
            </a:r>
            <a:endParaRPr lang="ru-RU" sz="18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Сладковское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23. Унже-</a:t>
            </a:r>
            <a:r>
              <a:rPr lang="ru-RU" sz="18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Павинское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сельское поселение, </a:t>
            </a:r>
            <a:endParaRPr lang="ru-RU" sz="1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Унже-Павинская</a:t>
            </a: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24. </a:t>
            </a:r>
            <a:r>
              <a:rPr lang="ru-RU" sz="1800" dirty="0" err="1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Усть-Ницинское</a:t>
            </a: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сельское поселение, </a:t>
            </a:r>
            <a:endParaRPr lang="ru-RU" sz="1800" dirty="0" smtClean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200"/>
            </a:pPr>
            <a:r>
              <a:rPr lang="ru-RU" sz="1800" dirty="0" smtClean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с</a:t>
            </a:r>
            <a:r>
              <a:rPr lang="ru-RU" sz="1800" dirty="0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3333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Краснослободское</a:t>
            </a:r>
            <a:endParaRPr lang="ru-RU" sz="1800" dirty="0">
              <a:solidFill>
                <a:srgbClr val="3333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6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1456" y="135472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69145" y="83554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СЕЛЬСКОГО ДОМА КУЛЬТУРЫ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3676" y="1334891"/>
            <a:ext cx="80192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Модель 1 – для строительства в населенных пунктах с численностью населения от 300 до 500 человек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</a:p>
          <a:p>
            <a:pPr marL="457200"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80010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Модель 2 – для строительства в населенных пунктах с численностью населения от 500 до 1500 человек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</a:p>
          <a:p>
            <a:pPr marL="457200" algn="just">
              <a:spcAft>
                <a:spcPts val="0"/>
              </a:spcAft>
            </a:pP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800100" indent="-3429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Модель 3 – для строительства в населенных пунктах с численностью населения более 1500 человек.</a:t>
            </a:r>
            <a:endParaRPr lang="ru-RU" sz="2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0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1456" y="135472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69145" y="73555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конкурсе по строительству (реконструкции) и капитальному ремонту учреждений культурно-досугового типа, расположенных в сельской местности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655265"/>
            <a:ext cx="871345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sz="1600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Ремонт </a:t>
            </a:r>
            <a:r>
              <a:rPr lang="ru-RU" sz="16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 культурно-досуговых </a:t>
            </a:r>
            <a:r>
              <a:rPr lang="ru-RU" sz="1600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учреждений (всего 30,78 млн. руб. (ФБ − 16,88 млн. руб., 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 − 8,3 млн. руб.,  МБ − 5,27 млн. руб.):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800100" indent="-342900" algn="just">
              <a:spcAft>
                <a:spcPts val="0"/>
              </a:spcAft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МУК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Коптеловское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клубное объединение» МО Алапаевское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Арамашевский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Дом культуры;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филиал МУК «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Коптеловское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клубное объединение» МО Алапаевское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Деевский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Дом культуры;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МУК Центральный дом культуры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филиал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Заринский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Дом культуры МО Алапаевское;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Дом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культуры с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Глинское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Режевской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район; 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Здание СДК по объекту МАУ «УКМПС» Свердловская обл., Тавдинский район;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Здание СДК по объекту МАУ «УКМПС» Свердловская обл., Тавдинский район </a:t>
            </a: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Б. Пустынь; 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 Детский юношеский досуговый центр «Ровесник» поселка Третий Северный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Североуральского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городского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округа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9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1456" y="135472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69145" y="73555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конкурсе по строительству (реконструкции) и капитальному ремонту учреждений культурно-досугового типа, расположенных в сельской местности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822" y="1751217"/>
            <a:ext cx="87134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2020 год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направлена заявка в Минкультуры России:</a:t>
            </a:r>
          </a:p>
          <a:p>
            <a:pPr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Капитальный ремонт: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городской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 Краснотурьинск (МБУК ГО Краснотурьинск «Централизованная клубная система» обособленное структурное подразделение Дом культуры «Горняк»;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Туринский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 (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Городищенский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Дом культуры МБУК «Районное социально-культурное объединение»);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Красноуфимский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округ (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Большетурышский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сельский Дом культуры);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Камышловский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муниципальный район (Куровской сельский Дом культуры);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Ивдельский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городской округ (МБУ «Дом культуры «Созвездие»).</a:t>
            </a:r>
          </a:p>
          <a:p>
            <a:pPr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Строительство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Кузнецовское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сельское поселение (сельский Дом культуры на 70 мест с библиотекой в д. Кузнецово </a:t>
            </a:r>
            <a:r>
              <a:rPr lang="ru-RU" sz="1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Таборинского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района).</a:t>
            </a:r>
            <a:endParaRPr lang="ru-RU" sz="16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gmQdrkpUGa9N379wYFvw"/>
</p:tagLst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1_шаблон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1_шабло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шабло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СО образец 2009">
  <a:themeElements>
    <a:clrScheme name="1_Сумерки СО-2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Сумерки СО-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умерки СО-2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СО-2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СО-2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hite Template with blue-green Segoe_TP1028678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20457</TotalTime>
  <Words>1141</Words>
  <Application>Microsoft Office PowerPoint</Application>
  <PresentationFormat>Экран (16:9)</PresentationFormat>
  <Paragraphs>219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1_шаблон</vt:lpstr>
      <vt:lpstr>ПСО образец 2009</vt:lpstr>
      <vt:lpstr>1_White Template with blue-green Segoe_TP10286786</vt:lpstr>
      <vt:lpstr>Главная</vt:lpstr>
      <vt:lpstr>Создание (реконструкция)  и капитальный ремонт  культурно-досуговых учреждений  в сельской местности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KrotySOFT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Приоритетные региональные проекты</dc:title>
  <dc:creator>Мышакова Елена Олеговна</dc:creator>
  <cp:lastModifiedBy>Буракова Оксана Алексеевна</cp:lastModifiedBy>
  <cp:revision>3</cp:revision>
  <cp:lastPrinted>2019-05-31T09:43:51Z</cp:lastPrinted>
  <dcterms:created xsi:type="dcterms:W3CDTF">2017-05-17T09:01:59Z</dcterms:created>
  <dcterms:modified xsi:type="dcterms:W3CDTF">2019-07-19T03:57:31Z</dcterms:modified>
</cp:coreProperties>
</file>