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57" r:id="rId3"/>
    <p:sldId id="360" r:id="rId4"/>
    <p:sldId id="356" r:id="rId5"/>
    <p:sldId id="361" r:id="rId6"/>
    <p:sldId id="362" r:id="rId7"/>
    <p:sldId id="353" r:id="rId8"/>
    <p:sldId id="363" r:id="rId9"/>
    <p:sldId id="364" r:id="rId10"/>
    <p:sldId id="365" r:id="rId11"/>
    <p:sldId id="366" r:id="rId12"/>
    <p:sldId id="367" r:id="rId13"/>
    <p:sldId id="359" r:id="rId14"/>
  </p:sldIdLst>
  <p:sldSz cx="9144000" cy="5143500" type="screen16x9"/>
  <p:notesSz cx="6669088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2B70E87-8880-432C-A795-04E050D9CF90}">
          <p14:sldIdLst>
            <p14:sldId id="256"/>
            <p14:sldId id="357"/>
            <p14:sldId id="360"/>
            <p14:sldId id="356"/>
            <p14:sldId id="361"/>
            <p14:sldId id="362"/>
            <p14:sldId id="353"/>
            <p14:sldId id="363"/>
            <p14:sldId id="364"/>
            <p14:sldId id="365"/>
            <p14:sldId id="366"/>
            <p14:sldId id="367"/>
            <p14:sldId id="359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4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4D41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1282" autoAdjust="0"/>
  </p:normalViewPr>
  <p:slideViewPr>
    <p:cSldViewPr>
      <p:cViewPr>
        <p:scale>
          <a:sx n="60" d="100"/>
          <a:sy n="60" d="100"/>
        </p:scale>
        <p:origin x="-2021" y="-946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894"/>
    </p:cViewPr>
  </p:sorterViewPr>
  <p:notesViewPr>
    <p:cSldViewPr>
      <p:cViewPr>
        <p:scale>
          <a:sx n="62" d="100"/>
          <a:sy n="62" d="100"/>
        </p:scale>
        <p:origin x="-3426" y="-162"/>
      </p:cViewPr>
      <p:guideLst>
        <p:guide orient="horz" pos="3126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890515" cy="496652"/>
          </a:xfrm>
          <a:prstGeom prst="rect">
            <a:avLst/>
          </a:prstGeom>
        </p:spPr>
        <p:txBody>
          <a:bodyPr vert="horz" lIns="92172" tIns="46086" rIns="92172" bIns="4608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001" y="2"/>
            <a:ext cx="2890514" cy="496652"/>
          </a:xfrm>
          <a:prstGeom prst="rect">
            <a:avLst/>
          </a:prstGeom>
        </p:spPr>
        <p:txBody>
          <a:bodyPr vert="horz" lIns="92172" tIns="46086" rIns="92172" bIns="46086" rtlCol="0"/>
          <a:lstStyle>
            <a:lvl1pPr algn="r">
              <a:defRPr sz="1200"/>
            </a:lvl1pPr>
          </a:lstStyle>
          <a:p>
            <a:fld id="{521FC574-C371-4BF8-88A7-5A51D928CCDC}" type="datetimeFigureOut">
              <a:rPr lang="ru-RU" smtClean="0"/>
              <a:pPr/>
              <a:t>18.07.2019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29978"/>
            <a:ext cx="2890515" cy="496650"/>
          </a:xfrm>
          <a:prstGeom prst="rect">
            <a:avLst/>
          </a:prstGeom>
        </p:spPr>
        <p:txBody>
          <a:bodyPr vert="horz" lIns="92172" tIns="46086" rIns="92172" bIns="4608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001" y="9429978"/>
            <a:ext cx="2890514" cy="496650"/>
          </a:xfrm>
          <a:prstGeom prst="rect">
            <a:avLst/>
          </a:prstGeom>
        </p:spPr>
        <p:txBody>
          <a:bodyPr vert="horz" lIns="92172" tIns="46086" rIns="92172" bIns="46086" rtlCol="0" anchor="b"/>
          <a:lstStyle>
            <a:lvl1pPr algn="r">
              <a:defRPr sz="1200"/>
            </a:lvl1pPr>
          </a:lstStyle>
          <a:p>
            <a:fld id="{33B4554A-CFE9-482E-B338-4951BFCE13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8436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889473" cy="496729"/>
          </a:xfrm>
          <a:prstGeom prst="rect">
            <a:avLst/>
          </a:prstGeom>
        </p:spPr>
        <p:txBody>
          <a:bodyPr vert="horz" lIns="91384" tIns="45692" rIns="91384" bIns="4569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8063" y="2"/>
            <a:ext cx="2889473" cy="496729"/>
          </a:xfrm>
          <a:prstGeom prst="rect">
            <a:avLst/>
          </a:prstGeom>
        </p:spPr>
        <p:txBody>
          <a:bodyPr vert="horz" lIns="91384" tIns="45692" rIns="91384" bIns="45692" rtlCol="0"/>
          <a:lstStyle>
            <a:lvl1pPr algn="r">
              <a:defRPr sz="1200"/>
            </a:lvl1pPr>
          </a:lstStyle>
          <a:p>
            <a:fld id="{330E62A3-88BC-4583-A97A-373D42373A60}" type="datetimeFigureOut">
              <a:rPr lang="ru-RU" smtClean="0"/>
              <a:pPr/>
              <a:t>18.07.2019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3813" y="742950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4" tIns="45692" rIns="91384" bIns="4569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447" y="4716545"/>
            <a:ext cx="5336201" cy="4467383"/>
          </a:xfrm>
          <a:prstGeom prst="rect">
            <a:avLst/>
          </a:prstGeom>
        </p:spPr>
        <p:txBody>
          <a:bodyPr vert="horz" lIns="91384" tIns="45692" rIns="91384" bIns="4569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29910"/>
            <a:ext cx="2889473" cy="496729"/>
          </a:xfrm>
          <a:prstGeom prst="rect">
            <a:avLst/>
          </a:prstGeom>
        </p:spPr>
        <p:txBody>
          <a:bodyPr vert="horz" lIns="91384" tIns="45692" rIns="91384" bIns="4569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8063" y="9429910"/>
            <a:ext cx="2889473" cy="496729"/>
          </a:xfrm>
          <a:prstGeom prst="rect">
            <a:avLst/>
          </a:prstGeom>
        </p:spPr>
        <p:txBody>
          <a:bodyPr vert="horz" lIns="91384" tIns="45692" rIns="91384" bIns="45692" rtlCol="0" anchor="b"/>
          <a:lstStyle>
            <a:lvl1pPr algn="r">
              <a:defRPr sz="1200"/>
            </a:lvl1pPr>
          </a:lstStyle>
          <a:p>
            <a:fld id="{70233168-41B7-41CF-85E0-6401770B42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789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3813" y="742950"/>
            <a:ext cx="6623050" cy="3725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33168-41B7-41CF-85E0-6401770B425B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73847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575" y="746125"/>
            <a:ext cx="6611938" cy="37195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C5ED54-00B1-452F-88E3-813A105C678D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9595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575" y="746125"/>
            <a:ext cx="6611938" cy="37195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C5ED54-00B1-452F-88E3-813A105C678D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9595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3813" y="742950"/>
            <a:ext cx="6623050" cy="3725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33168-41B7-41CF-85E0-6401770B425B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7384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575" y="746125"/>
            <a:ext cx="6611938" cy="37195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C5ED54-00B1-452F-88E3-813A105C678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959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575" y="746125"/>
            <a:ext cx="6611938" cy="37195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C5ED54-00B1-452F-88E3-813A105C678D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959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575" y="746125"/>
            <a:ext cx="6611938" cy="37195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C5ED54-00B1-452F-88E3-813A105C678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959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575" y="746125"/>
            <a:ext cx="6611938" cy="37195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C5ED54-00B1-452F-88E3-813A105C678D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9595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575" y="746125"/>
            <a:ext cx="6611938" cy="37195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C5ED54-00B1-452F-88E3-813A105C678D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9595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3813" y="742950"/>
            <a:ext cx="6623050" cy="3725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33168-41B7-41CF-85E0-6401770B425B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73847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575" y="746125"/>
            <a:ext cx="6611938" cy="37195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C5ED54-00B1-452F-88E3-813A105C678D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9595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575" y="746125"/>
            <a:ext cx="6611938" cy="37195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C5ED54-00B1-452F-88E3-813A105C678D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959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5577"/>
            <a:ext cx="7772400" cy="1694764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1018456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C868E-FB05-4A68-885A-D9660EDFFC94}" type="datetime1">
              <a:rPr lang="ru-RU" smtClean="0"/>
              <a:pPr>
                <a:defRPr/>
              </a:pPr>
              <a:t>18.07.2019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195736" y="4767264"/>
            <a:ext cx="504056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Совещание Губернатора с Главами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596336" y="4767264"/>
            <a:ext cx="1090464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BFED6-8C9F-4CED-B4CD-29CAA912445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41481"/>
            <a:ext cx="8229600" cy="432048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35546"/>
            <a:ext cx="8455968" cy="39424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840002"/>
            <a:ext cx="1018456" cy="20110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75D3D-DEDE-4F30-9E30-DDC2A981D747}" type="datetime1">
              <a:rPr lang="ru-RU" smtClean="0"/>
              <a:pPr>
                <a:defRPr/>
              </a:pPr>
              <a:t>18.07.2019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840002"/>
            <a:ext cx="2895600" cy="20110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 smtClean="0"/>
              <a:t>Совещание Губернатора с Главами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56376" y="4840002"/>
            <a:ext cx="956792" cy="19859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56A82-E3D6-477D-9131-DAAAB66F7C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05979"/>
            <a:ext cx="7931224" cy="421556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AFB36-41ED-4DE7-B518-97E084D431E3}" type="datetime1">
              <a:rPr lang="ru-RU" smtClean="0"/>
              <a:pPr>
                <a:defRPr/>
              </a:pPr>
              <a:t>18.07.2019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Совещание Губернатора с Главами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17ED1-6548-46D7-A792-EC1A3B22D8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9CBA0-F500-4CE6-B66C-C731F435F22B}" type="datetime1">
              <a:rPr lang="ru-RU" smtClean="0"/>
              <a:pPr>
                <a:defRPr/>
              </a:pPr>
              <a:t>18.07.2019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Совещание Губернатора с Главами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89778-F262-4D6E-96A2-52376DCA92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gi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951572"/>
            <a:ext cx="822960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16035C-1BA6-452D-80F6-5CC3C110825B}" type="datetime1">
              <a:rPr lang="ru-RU" smtClean="0"/>
              <a:pPr>
                <a:defRPr/>
              </a:pPr>
              <a:t>18.07.2019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 smtClean="0"/>
              <a:t>Совещание Губернатора с Главами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EF587E7-CDD7-4AA2-BB59-9CC9F30D4A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" name="Рисунок 6" descr="Гербик - скромный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1" y="0"/>
            <a:ext cx="1043608" cy="64139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5" r:id="rId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1"/>
            <a:ext cx="9144000" cy="12322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6" name="Рисунок 15" descr="Гербик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1279" y="106726"/>
            <a:ext cx="1171374" cy="696508"/>
          </a:xfrm>
          <a:prstGeom prst="rect">
            <a:avLst/>
          </a:prstGeom>
        </p:spPr>
      </p:pic>
      <p:sp>
        <p:nvSpPr>
          <p:cNvPr id="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3932" y="183505"/>
            <a:ext cx="7527262" cy="1048783"/>
          </a:xfrm>
          <a:noFill/>
        </p:spPr>
        <p:txBody>
          <a:bodyPr/>
          <a:lstStyle/>
          <a:p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Правительство Свердловской области</a:t>
            </a:r>
            <a:r>
              <a:rPr lang="ru-RU" sz="1800" b="1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</a:rPr>
              <a:t>Министерство культуры Свердловской области</a:t>
            </a: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1800" b="1" dirty="0" smtClean="0">
                <a:latin typeface="Times New Roman" pitchFamily="18" charset="0"/>
              </a:rPr>
              <a:t>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82964" y="1059582"/>
            <a:ext cx="8988779" cy="238728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algn="ctr"/>
            <a:r>
              <a:rPr lang="ru-RU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О </a:t>
            </a:r>
            <a:r>
              <a:rPr lang="ru-RU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комплектовании  фондов и информатизации муниципальных общедоступных библиотек </a:t>
            </a:r>
            <a:r>
              <a:rPr lang="ru-RU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состояние</a:t>
            </a:r>
            <a:r>
              <a:rPr lang="ru-RU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</a:t>
            </a:r>
            <a:r>
              <a:rPr lang="ru-RU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перспективы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 проведения конкурсного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отбора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предоставление субсидий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информатизацию муниципальных библиотек в 2019 году)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07506" y="1534835"/>
            <a:ext cx="8821739" cy="21998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hangingPunct="0"/>
            <a:endParaRPr lang="ru-RU" sz="3000" b="1" dirty="0">
              <a:solidFill>
                <a:schemeClr val="bg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82965" y="3286130"/>
            <a:ext cx="4685282" cy="16561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Первый заместитель Министра культуры Свердловской области, </a:t>
            </a:r>
          </a:p>
          <a:p>
            <a:pPr>
              <a:spcAft>
                <a:spcPts val="0"/>
              </a:spcAft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Головина Галина Юрьевна</a:t>
            </a:r>
          </a:p>
        </p:txBody>
      </p:sp>
      <p:sp>
        <p:nvSpPr>
          <p:cNvPr id="31" name="Прямоугольник 30"/>
          <p:cNvSpPr/>
          <p:nvPr/>
        </p:nvSpPr>
        <p:spPr>
          <a:xfrm rot="5400000">
            <a:off x="4572740" y="-1000857"/>
            <a:ext cx="34289" cy="917976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32" name="Таблица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070278"/>
              </p:ext>
            </p:extLst>
          </p:nvPr>
        </p:nvGraphicFramePr>
        <p:xfrm>
          <a:off x="6381121" y="3867894"/>
          <a:ext cx="2520392" cy="714380"/>
        </p:xfrm>
        <a:graphic>
          <a:graphicData uri="http://schemas.openxmlformats.org/drawingml/2006/table">
            <a:tbl>
              <a:tblPr/>
              <a:tblGrid>
                <a:gridCol w="25203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71438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 Екатеринбург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 июля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2019 года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3"/>
          <p:cNvSpPr>
            <a:spLocks noChangeArrowheads="1"/>
          </p:cNvSpPr>
          <p:nvPr/>
        </p:nvSpPr>
        <p:spPr bwMode="auto">
          <a:xfrm>
            <a:off x="3448" y="-8027"/>
            <a:ext cx="9144000" cy="34624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xtLst/>
        </p:spPr>
        <p:txBody>
          <a:bodyPr wrap="square" lIns="68580" tIns="34290" rIns="68580" bIns="3429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образования не участвовали в конкурсе в </a:t>
            </a:r>
            <a:r>
              <a:rPr lang="ru-RU" alt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2015-2019 годах</a:t>
            </a: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444606"/>
              </p:ext>
            </p:extLst>
          </p:nvPr>
        </p:nvGraphicFramePr>
        <p:xfrm>
          <a:off x="110952" y="310226"/>
          <a:ext cx="8928992" cy="48793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38309"/>
                <a:gridCol w="2904746"/>
                <a:gridCol w="2285937"/>
              </a:tblGrid>
              <a:tr h="205198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Муниципальные образования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Экземпляров</a:t>
                      </a:r>
                      <a:r>
                        <a:rPr lang="ru-RU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на 1000  жителей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Доля</a:t>
                      </a:r>
                      <a:r>
                        <a:rPr lang="ru-RU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ПК старше  5 лет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61025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городской округ Верхнее Дуброво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633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61025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городской округ Верх-Нейвинский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61025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городской округ Верхняя Пышма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56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61025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городской округ Верхняя Тура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61025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Кировградский городской округ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42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61025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городской округ  город Лесной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61025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городской округ Первоуральск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41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городской округ Среднеуральск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61025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Баженовское</a:t>
                      </a:r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сельское</a:t>
                      </a:r>
                      <a:r>
                        <a:rPr lang="ru-RU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поселение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577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61025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Байкаловское</a:t>
                      </a:r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сельское</a:t>
                      </a:r>
                      <a:r>
                        <a:rPr lang="ru-RU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поселение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61025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Камышловский</a:t>
                      </a:r>
                      <a:r>
                        <a:rPr lang="ru-RU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муниципальный район</a:t>
                      </a:r>
                      <a:endParaRPr lang="ru-RU" sz="15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61025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Галкинское </a:t>
                      </a:r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сельское</a:t>
                      </a:r>
                      <a:r>
                        <a:rPr lang="ru-RU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поселение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32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2043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Обуховское</a:t>
                      </a:r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сельское</a:t>
                      </a:r>
                      <a:r>
                        <a:rPr lang="ru-RU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поселение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9277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Рабочий</a:t>
                      </a:r>
                      <a:r>
                        <a:rPr lang="ru-RU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поселок </a:t>
                      </a:r>
                      <a:r>
                        <a:rPr lang="ru-RU" sz="15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Атиг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66665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Дружининское</a:t>
                      </a:r>
                      <a:r>
                        <a:rPr lang="ru-RU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городское поселение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66665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Нижнесергинское </a:t>
                      </a:r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городское</a:t>
                      </a:r>
                      <a:r>
                        <a:rPr lang="ru-RU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поселение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61025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Таборинское</a:t>
                      </a:r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сельское</a:t>
                      </a:r>
                      <a:r>
                        <a:rPr lang="ru-RU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поселение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1096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61025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Унже-</a:t>
                      </a:r>
                      <a:r>
                        <a:rPr lang="ru-RU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Павинское</a:t>
                      </a:r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сельское</a:t>
                      </a:r>
                      <a:r>
                        <a:rPr lang="ru-RU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поселение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634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876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3"/>
          <p:cNvSpPr>
            <a:spLocks noChangeArrowheads="1"/>
          </p:cNvSpPr>
          <p:nvPr/>
        </p:nvSpPr>
        <p:spPr bwMode="auto">
          <a:xfrm>
            <a:off x="17016" y="145871"/>
            <a:ext cx="9144000" cy="4078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xtLst/>
        </p:spPr>
        <p:txBody>
          <a:bodyPr wrap="square" lIns="68580" tIns="34290" rIns="68580" bIns="3429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не участия в </a:t>
            </a:r>
            <a:r>
              <a:rPr lang="ru-RU" alt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конкурсе в 2019 году</a:t>
            </a:r>
            <a:endParaRPr lang="ru-RU" alt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3616" y="699542"/>
            <a:ext cx="878497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возможности обеспечить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софинансирование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средствами местного бюджета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городские округа Верх-Нейвинский, ЗАТО Свободный, Среднеуральск, Сухой Лог, города Ирбит, Лесной, Нижний Тагил,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Пышминский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городской округ,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Баженовское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сельское поселение,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Дружининское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городское поселение, Михайловское муниципальное образование;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задолженности по налогам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городской округ Верхнее Дуброво,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Арамильский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Ивдельский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алинский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городские округа;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поздно узнали о конкурсе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городские округа Верхняя Тура, Первоуральск, 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Байкаловское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Краснополянское сельские поселения, Восточное сельское поселение, Унже-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Павинское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сельское поселение;</a:t>
            </a:r>
          </a:p>
          <a:p>
            <a:endParaRPr lang="ru-RU" dirty="0"/>
          </a:p>
          <a:p>
            <a:pPr fontAlgn="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396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3"/>
          <p:cNvSpPr>
            <a:spLocks noChangeArrowheads="1"/>
          </p:cNvSpPr>
          <p:nvPr/>
        </p:nvSpPr>
        <p:spPr bwMode="auto">
          <a:xfrm>
            <a:off x="17016" y="145871"/>
            <a:ext cx="9144000" cy="4078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xtLst/>
        </p:spPr>
        <p:txBody>
          <a:bodyPr wrap="square" lIns="68580" tIns="34290" rIns="68580" bIns="3429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не участия в </a:t>
            </a:r>
            <a:r>
              <a:rPr lang="ru-RU" alt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конкурсе в 2019 году</a:t>
            </a:r>
            <a:endParaRPr lang="ru-RU" alt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1380" y="699542"/>
            <a:ext cx="878497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получали в предыдущие годы, провели самооценку и решили, что не пройдут по критериям, предлагают пересмотреть критерии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городской округ Заречный, Березовский городской округ;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получали в предыдущие годы и решили, что по данной причине не пройдут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отбор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Невьянский городской округ;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готовили заявки на другие конкурсы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 рамках национального проекта) – городской округ Верхняя Пышма, Полевской городской округ;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дополнительных средства не нуждаются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городской округ Пелым,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Кузнецовское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Галкинское сельские поселения;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о причинах не предоставили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городской округ Карпинск, Кировградский городской округ, Камышловский муниципальный район, Зареченское,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Обуховское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сельские поселения, рабочий поселок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Атиг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Нижнесергинское городское поселение.</a:t>
            </a:r>
          </a:p>
          <a:p>
            <a:pPr fontAlgn="t"/>
            <a:endParaRPr lang="ru-RU" dirty="0"/>
          </a:p>
          <a:p>
            <a:pPr fontAlgn="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82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1"/>
            <a:ext cx="9144000" cy="12322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6" name="Рисунок 15" descr="Гербик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1279" y="106726"/>
            <a:ext cx="1171374" cy="696508"/>
          </a:xfrm>
          <a:prstGeom prst="rect">
            <a:avLst/>
          </a:prstGeom>
        </p:spPr>
      </p:pic>
      <p:sp>
        <p:nvSpPr>
          <p:cNvPr id="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3932" y="183505"/>
            <a:ext cx="7527262" cy="1048783"/>
          </a:xfrm>
          <a:noFill/>
        </p:spPr>
        <p:txBody>
          <a:bodyPr/>
          <a:lstStyle/>
          <a:p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Правительство Свердловской области</a:t>
            </a:r>
            <a:r>
              <a:rPr lang="ru-RU" sz="1800" b="1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</a:rPr>
              <a:t>Министерство культуры Свердловской области</a:t>
            </a: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1800" b="1" dirty="0" smtClean="0">
                <a:latin typeface="Times New Roman" pitchFamily="18" charset="0"/>
              </a:rPr>
              <a:t>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82964" y="1059582"/>
            <a:ext cx="8988779" cy="238728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</a:p>
          <a:p>
            <a:pPr algn="ctr"/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07506" y="1534835"/>
            <a:ext cx="8821739" cy="21998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hangingPunct="0"/>
            <a:endParaRPr lang="ru-RU" sz="3000" b="1" dirty="0">
              <a:solidFill>
                <a:schemeClr val="bg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82965" y="3286130"/>
            <a:ext cx="4685282" cy="16561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Первый заместитель Министра культуры Свердловской области, </a:t>
            </a:r>
          </a:p>
          <a:p>
            <a:pPr>
              <a:spcAft>
                <a:spcPts val="0"/>
              </a:spcAft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Головина Галина Юрьевна</a:t>
            </a:r>
          </a:p>
        </p:txBody>
      </p:sp>
      <p:sp>
        <p:nvSpPr>
          <p:cNvPr id="31" name="Прямоугольник 30"/>
          <p:cNvSpPr/>
          <p:nvPr/>
        </p:nvSpPr>
        <p:spPr>
          <a:xfrm rot="5400000">
            <a:off x="4572740" y="-1000857"/>
            <a:ext cx="34289" cy="917976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32" name="Таблица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934744"/>
              </p:ext>
            </p:extLst>
          </p:nvPr>
        </p:nvGraphicFramePr>
        <p:xfrm>
          <a:off x="6381121" y="3867894"/>
          <a:ext cx="2520392" cy="714380"/>
        </p:xfrm>
        <a:graphic>
          <a:graphicData uri="http://schemas.openxmlformats.org/drawingml/2006/table">
            <a:tbl>
              <a:tblPr/>
              <a:tblGrid>
                <a:gridCol w="25203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71438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 Екатеринбург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 июля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2019 года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812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3"/>
          <p:cNvSpPr>
            <a:spLocks noChangeArrowheads="1"/>
          </p:cNvSpPr>
          <p:nvPr/>
        </p:nvSpPr>
        <p:spPr bwMode="auto">
          <a:xfrm>
            <a:off x="179512" y="154443"/>
            <a:ext cx="8928992" cy="5001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 lIns="68580" tIns="34290" rIns="68580" bIns="3429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Комплектование библиотечных фондов</a:t>
            </a:r>
            <a:endParaRPr lang="ru-RU" alt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Box 1"/>
          <p:cNvSpPr txBox="1">
            <a:spLocks noChangeArrowheads="1"/>
          </p:cNvSpPr>
          <p:nvPr/>
        </p:nvSpPr>
        <p:spPr bwMode="auto">
          <a:xfrm>
            <a:off x="7268995" y="5720717"/>
            <a:ext cx="256032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8000" tIns="56160" rIns="108000" bIns="5616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SzPct val="100000"/>
            </a:pPr>
            <a:fld id="{981FC48F-7BC7-4B34-B8D9-25E5DF9FBC25}" type="slidenum">
              <a:rPr lang="ru-RU" altLang="ru-RU" sz="1680">
                <a:solidFill>
                  <a:srgbClr val="000000"/>
                </a:solidFill>
                <a:cs typeface="Arial" panose="020B0604020202020204" pitchFamily="34" charset="0"/>
              </a:rPr>
              <a:pPr algn="r" eaLnBrk="1" hangingPunct="1">
                <a:buSzPct val="100000"/>
              </a:pPr>
              <a:t>2</a:t>
            </a:fld>
            <a:endParaRPr lang="ru-RU" altLang="ru-RU" sz="168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843558"/>
            <a:ext cx="88569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601594"/>
              </p:ext>
            </p:extLst>
          </p:nvPr>
        </p:nvGraphicFramePr>
        <p:xfrm>
          <a:off x="166067" y="843558"/>
          <a:ext cx="8856985" cy="425114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968554"/>
                <a:gridCol w="1296144"/>
                <a:gridCol w="1152128"/>
                <a:gridCol w="1440159"/>
              </a:tblGrid>
              <a:tr h="3275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4049" marR="640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4049" marR="640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4049" marR="640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4049" marR="640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78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Фонд библиотек, тыс. </a:t>
                      </a:r>
                      <a:r>
                        <a:rPr lang="ru-RU" sz="1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экземпляров</a:t>
                      </a:r>
                      <a:endParaRPr lang="ru-RU" sz="1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16143,55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16083,08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16075,78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78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Выбытие документов книжного фонда, </a:t>
                      </a:r>
                      <a:r>
                        <a:rPr lang="ru-RU" sz="1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</a:br>
                      <a:r>
                        <a:rPr lang="ru-RU" sz="1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тыс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экземпляров</a:t>
                      </a:r>
                      <a:endParaRPr lang="ru-RU" sz="1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484,59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392,64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378,62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78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Количество поступлений новых документов, тыс. </a:t>
                      </a:r>
                      <a:r>
                        <a:rPr lang="ru-RU" sz="1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экземпляров</a:t>
                      </a:r>
                      <a:endParaRPr lang="ru-RU" sz="1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398,55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347,83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331,17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78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Количество экземпляров новых поступлений </a:t>
                      </a:r>
                      <a:r>
                        <a:rPr lang="ru-RU" sz="1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</a:br>
                      <a:r>
                        <a:rPr lang="ru-RU" sz="1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библиотечные фонды на </a:t>
                      </a:r>
                      <a:r>
                        <a:rPr lang="ru-RU" sz="1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1000 жителей (норматив</a:t>
                      </a:r>
                      <a:r>
                        <a:rPr lang="ru-RU" sz="19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– 250 экземпляров)</a:t>
                      </a:r>
                      <a:endParaRPr lang="ru-RU" sz="1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80,4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76,7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33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Расходы на комплектование фондов </a:t>
                      </a:r>
                      <a:r>
                        <a:rPr lang="ru-RU" sz="1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библиотек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 млн. </a:t>
                      </a:r>
                      <a:r>
                        <a:rPr lang="ru-RU" sz="1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50,8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45,0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51,1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67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Доля расходов на комплектование </a:t>
                      </a:r>
                      <a:r>
                        <a:rPr lang="ru-RU" sz="1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фондов </a:t>
                      </a:r>
                      <a:br>
                        <a:rPr lang="ru-RU" sz="1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</a:br>
                      <a:r>
                        <a:rPr lang="ru-RU" sz="1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общей объеме расходов на деятельность  </a:t>
                      </a:r>
                      <a:r>
                        <a:rPr lang="ru-RU" sz="1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библиотек,</a:t>
                      </a:r>
                      <a:r>
                        <a:rPr lang="ru-RU" sz="19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%</a:t>
                      </a:r>
                      <a:endParaRPr lang="ru-RU" sz="1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2,</a:t>
                      </a:r>
                      <a:endParaRPr lang="ru-RU" sz="2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2,7</a:t>
                      </a:r>
                      <a:endParaRPr lang="ru-RU" sz="2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643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3"/>
          <p:cNvSpPr>
            <a:spLocks noChangeArrowheads="1"/>
          </p:cNvSpPr>
          <p:nvPr/>
        </p:nvSpPr>
        <p:spPr bwMode="auto">
          <a:xfrm>
            <a:off x="179512" y="154443"/>
            <a:ext cx="8928992" cy="5001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 lIns="68580" tIns="34290" rIns="68580" bIns="3429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информатизация библиотек</a:t>
            </a:r>
            <a:endParaRPr lang="ru-RU" alt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Box 1"/>
          <p:cNvSpPr txBox="1">
            <a:spLocks noChangeArrowheads="1"/>
          </p:cNvSpPr>
          <p:nvPr/>
        </p:nvSpPr>
        <p:spPr bwMode="auto">
          <a:xfrm>
            <a:off x="7268995" y="5720717"/>
            <a:ext cx="256032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8000" tIns="56160" rIns="108000" bIns="5616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SzPct val="100000"/>
            </a:pPr>
            <a:fld id="{981FC48F-7BC7-4B34-B8D9-25E5DF9FBC25}" type="slidenum">
              <a:rPr lang="ru-RU" altLang="ru-RU" sz="1680">
                <a:solidFill>
                  <a:srgbClr val="000000"/>
                </a:solidFill>
                <a:cs typeface="Arial" panose="020B0604020202020204" pitchFamily="34" charset="0"/>
              </a:rPr>
              <a:pPr algn="r" eaLnBrk="1" hangingPunct="1">
                <a:buSzPct val="100000"/>
              </a:pPr>
              <a:t>3</a:t>
            </a:fld>
            <a:endParaRPr lang="ru-RU" altLang="ru-RU" sz="168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843558"/>
            <a:ext cx="88569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659377"/>
              </p:ext>
            </p:extLst>
          </p:nvPr>
        </p:nvGraphicFramePr>
        <p:xfrm>
          <a:off x="166067" y="843558"/>
          <a:ext cx="8856984" cy="38404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273652"/>
                <a:gridCol w="1114865"/>
                <a:gridCol w="1105648"/>
                <a:gridCol w="1080120"/>
                <a:gridCol w="1282699"/>
              </a:tblGrid>
              <a:tr h="3275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2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4049" marR="640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</a:t>
                      </a:r>
                      <a:r>
                        <a:rPr lang="ru-RU" sz="2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2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4049" marR="640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</a:t>
                      </a:r>
                      <a:endParaRPr lang="ru-RU" sz="2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4049" marR="640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  <a:endParaRPr lang="ru-RU" sz="2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4049" marR="640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п/г </a:t>
                      </a:r>
                      <a:br>
                        <a:rPr lang="ru-RU" sz="2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</a:br>
                      <a:r>
                        <a:rPr lang="ru-RU" sz="2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2019 года</a:t>
                      </a:r>
                      <a:endParaRPr lang="ru-RU" sz="2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4049" marR="640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78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Количество библиотек, имеющих персональные компьютеры, всего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836</a:t>
                      </a:r>
                      <a:endParaRPr lang="ru-RU" sz="2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78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Доля библиотек, имеющих персональные компьютеры, </a:t>
                      </a:r>
                      <a:r>
                        <a:rPr lang="ru-RU" sz="2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%</a:t>
                      </a:r>
                      <a:endParaRPr lang="ru-RU" sz="2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99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99,7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</a:t>
                      </a:r>
                      <a:endParaRPr lang="ru-RU" sz="2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78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Количество библиотек, имеющих доступ в Интернет, всего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723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(84,8%)</a:t>
                      </a:r>
                      <a:endParaRPr lang="ru-RU" sz="2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737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(87,2%)</a:t>
                      </a:r>
                      <a:endParaRPr lang="ru-RU" sz="2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841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(99,2%)</a:t>
                      </a:r>
                      <a:endParaRPr lang="ru-RU" sz="2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836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(100%)</a:t>
                      </a:r>
                      <a:endParaRPr lang="ru-RU" sz="2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78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Количество библиотек, имеющих широкополосный доступ </a:t>
                      </a:r>
                      <a:br>
                        <a:rPr lang="ru-RU" sz="2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</a:br>
                      <a:r>
                        <a:rPr lang="ru-RU" sz="2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 Интернет (скорость не менее </a:t>
                      </a:r>
                      <a:br>
                        <a:rPr lang="ru-RU" sz="2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</a:br>
                      <a:r>
                        <a:rPr lang="ru-RU" sz="2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Мбит/сек, всего</a:t>
                      </a:r>
                      <a:endParaRPr lang="ru-RU" sz="2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642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(75,3%)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642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(75,5%)</a:t>
                      </a:r>
                      <a:endParaRPr lang="ru-RU" sz="2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827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(97,6%)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828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(99%)</a:t>
                      </a:r>
                      <a:endParaRPr lang="ru-RU" sz="2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512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3"/>
          <p:cNvSpPr>
            <a:spLocks noChangeArrowheads="1"/>
          </p:cNvSpPr>
          <p:nvPr/>
        </p:nvSpPr>
        <p:spPr bwMode="auto">
          <a:xfrm>
            <a:off x="107505" y="318546"/>
            <a:ext cx="8928992" cy="4078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xtLst/>
        </p:spPr>
        <p:txBody>
          <a:bodyPr wrap="square" lIns="68580" tIns="34290" rIns="68580" bIns="3429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исполнения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поручения  от 24.08.2010 № Пр-2483</a:t>
            </a:r>
            <a:endParaRPr lang="ru-RU" alt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441265"/>
              </p:ext>
            </p:extLst>
          </p:nvPr>
        </p:nvGraphicFramePr>
        <p:xfrm>
          <a:off x="107504" y="915566"/>
          <a:ext cx="8784976" cy="39972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07792"/>
                <a:gridCol w="1865071"/>
                <a:gridCol w="1812113"/>
              </a:tblGrid>
              <a:tr h="476799"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2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1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2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2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01.01.2018</a:t>
                      </a:r>
                      <a:endParaRPr lang="ru-RU" sz="2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2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21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01.07.2019</a:t>
                      </a:r>
                      <a:endParaRPr lang="ru-RU" sz="2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224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ru-RU" sz="2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муниципальных образований, </a:t>
                      </a:r>
                      <a:r>
                        <a:rPr lang="ru-RU" sz="2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</a:t>
                      </a:r>
                      <a:r>
                        <a:rPr lang="ru-RU" sz="2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исполнивших Пр-2483 от 24.08.2010</a:t>
                      </a:r>
                      <a:endParaRPr lang="ru-RU" sz="2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2863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ru-RU" sz="2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библиотек, не имеющих доступа к сети Интернет</a:t>
                      </a:r>
                      <a:endParaRPr lang="ru-RU" sz="2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9294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ru-RU" sz="2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библиотек со скоростью подключения к сети Интернет менее </a:t>
                      </a:r>
                      <a:r>
                        <a:rPr lang="ru-RU" sz="2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2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2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Мбит/сек</a:t>
                      </a:r>
                      <a:endParaRPr lang="ru-RU" sz="2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9192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ru-RU" sz="2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муниципальных образований, </a:t>
                      </a:r>
                      <a:r>
                        <a:rPr lang="ru-RU" sz="2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</a:t>
                      </a:r>
                      <a:r>
                        <a:rPr lang="ru-RU" sz="2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имеющих точки доступа к НЭБ</a:t>
                      </a:r>
                      <a:endParaRPr lang="ru-RU" sz="2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9192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ru-RU" sz="2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Количество муниципальных библиотек,</a:t>
                      </a:r>
                      <a:r>
                        <a:rPr lang="ru-RU" sz="21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подключенных в ресурсам НЭБ</a:t>
                      </a:r>
                      <a:endParaRPr lang="ru-RU" sz="2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98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466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186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3"/>
          <p:cNvSpPr>
            <a:spLocks noChangeArrowheads="1"/>
          </p:cNvSpPr>
          <p:nvPr/>
        </p:nvSpPr>
        <p:spPr bwMode="auto">
          <a:xfrm>
            <a:off x="17016" y="145871"/>
            <a:ext cx="9144000" cy="3770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xtLst/>
        </p:spPr>
        <p:txBody>
          <a:bodyPr wrap="square" lIns="68580" tIns="34290" rIns="68580" bIns="3429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компьютерного оборудования, находящегося в эксплуатации более 5 лет</a:t>
            </a:r>
            <a:endParaRPr lang="ru-RU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834280"/>
              </p:ext>
            </p:extLst>
          </p:nvPr>
        </p:nvGraphicFramePr>
        <p:xfrm>
          <a:off x="124520" y="699542"/>
          <a:ext cx="4464496" cy="4032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400"/>
                <a:gridCol w="864096"/>
              </a:tblGrid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городской округ </a:t>
                      </a: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Верх-Нейвинский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07836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Гаринский</a:t>
                      </a: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городской округ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Горноуральский</a:t>
                      </a: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городской </a:t>
                      </a: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округ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 </a:t>
                      </a: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Ирбит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ЗАТО </a:t>
                      </a: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Свободный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57942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Рабочий</a:t>
                      </a:r>
                      <a:r>
                        <a:rPr lang="ru-RU" sz="2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поселок </a:t>
                      </a:r>
                      <a:r>
                        <a:rPr lang="ru-RU" sz="20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Атиг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6132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Дружининское</a:t>
                      </a: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городское поселение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13928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Ницинское сельское</a:t>
                      </a:r>
                      <a:r>
                        <a:rPr lang="ru-RU" sz="2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поселение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Сладковское </a:t>
                      </a: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сельское</a:t>
                      </a:r>
                      <a:r>
                        <a:rPr lang="ru-RU" sz="2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поселение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520986"/>
              </p:ext>
            </p:extLst>
          </p:nvPr>
        </p:nvGraphicFramePr>
        <p:xfrm>
          <a:off x="4716016" y="699542"/>
          <a:ext cx="4211960" cy="4224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28392"/>
                <a:gridCol w="683568"/>
              </a:tblGrid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1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 </a:t>
                      </a:r>
                      <a:r>
                        <a:rPr lang="ru-RU" sz="1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Лесной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9188">
                <a:tc>
                  <a:txBody>
                    <a:bodyPr/>
                    <a:lstStyle/>
                    <a:p>
                      <a:pPr algn="l" fontAlgn="t"/>
                      <a:r>
                        <a:rPr lang="ru-RU" sz="1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Нижнесергинское </a:t>
                      </a:r>
                      <a:r>
                        <a:rPr lang="ru-RU" sz="1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городское</a:t>
                      </a:r>
                      <a:r>
                        <a:rPr lang="ru-RU" sz="1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поселение</a:t>
                      </a:r>
                      <a:endParaRPr lang="ru-RU" sz="1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9188">
                <a:tc>
                  <a:txBody>
                    <a:bodyPr/>
                    <a:lstStyle/>
                    <a:p>
                      <a:pPr algn="l" fontAlgn="t"/>
                      <a:r>
                        <a:rPr lang="ru-RU" sz="1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 Каменск-Уральский</a:t>
                      </a:r>
                      <a:endParaRPr lang="ru-RU" sz="1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4202">
                <a:tc>
                  <a:txBody>
                    <a:bodyPr/>
                    <a:lstStyle/>
                    <a:p>
                      <a:pPr algn="l" fontAlgn="t"/>
                      <a:r>
                        <a:rPr lang="ru-RU" sz="1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Камышловский  городской округ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4202">
                <a:tc>
                  <a:txBody>
                    <a:bodyPr/>
                    <a:lstStyle/>
                    <a:p>
                      <a:pPr algn="l" fontAlgn="t"/>
                      <a:r>
                        <a:rPr lang="ru-RU" sz="1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городской округ  Дегтярск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4202">
                <a:tc>
                  <a:txBody>
                    <a:bodyPr/>
                    <a:lstStyle/>
                    <a:p>
                      <a:pPr algn="l" fontAlgn="t"/>
                      <a:r>
                        <a:rPr lang="ru-RU" sz="1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Галкинское </a:t>
                      </a:r>
                      <a:r>
                        <a:rPr lang="ru-RU" sz="1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сельское</a:t>
                      </a:r>
                      <a:r>
                        <a:rPr lang="ru-RU" sz="1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поселение</a:t>
                      </a:r>
                      <a:endParaRPr lang="ru-RU" sz="1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4202">
                <a:tc>
                  <a:txBody>
                    <a:bodyPr/>
                    <a:lstStyle/>
                    <a:p>
                      <a:pPr algn="l" fontAlgn="t"/>
                      <a:r>
                        <a:rPr lang="ru-RU" sz="1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Серовский</a:t>
                      </a:r>
                      <a:r>
                        <a:rPr lang="ru-RU" sz="1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городской округ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4202">
                <a:tc>
                  <a:txBody>
                    <a:bodyPr/>
                    <a:lstStyle/>
                    <a:p>
                      <a:pPr algn="l" fontAlgn="t"/>
                      <a:r>
                        <a:rPr lang="ru-RU" sz="1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городской округ Верхотурский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4202">
                <a:tc>
                  <a:txBody>
                    <a:bodyPr/>
                    <a:lstStyle/>
                    <a:p>
                      <a:pPr algn="l" fontAlgn="t"/>
                      <a:r>
                        <a:rPr lang="ru-RU" sz="1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городской округ Верхний Тагил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4202">
                <a:tc>
                  <a:txBody>
                    <a:bodyPr/>
                    <a:lstStyle/>
                    <a:p>
                      <a:pPr algn="l" fontAlgn="t"/>
                      <a:r>
                        <a:rPr lang="ru-RU" sz="1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Сосьвинский городской округ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4202">
                <a:tc>
                  <a:txBody>
                    <a:bodyPr/>
                    <a:lstStyle/>
                    <a:p>
                      <a:pPr algn="l" fontAlgn="t"/>
                      <a:r>
                        <a:rPr lang="ru-RU" sz="1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Шалинский</a:t>
                      </a:r>
                      <a:r>
                        <a:rPr lang="ru-RU" sz="1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городской округ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4202">
                <a:tc>
                  <a:txBody>
                    <a:bodyPr/>
                    <a:lstStyle/>
                    <a:p>
                      <a:pPr algn="l" fontAlgn="b"/>
                      <a:r>
                        <a:rPr lang="ru-RU" sz="1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городской округ Краснотурьинск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4202">
                <a:tc>
                  <a:txBody>
                    <a:bodyPr/>
                    <a:lstStyle/>
                    <a:p>
                      <a:pPr algn="l" fontAlgn="b"/>
                      <a:r>
                        <a:rPr lang="ru-RU" sz="1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 Нижний Тагил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860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3"/>
          <p:cNvSpPr>
            <a:spLocks noChangeArrowheads="1"/>
          </p:cNvSpPr>
          <p:nvPr/>
        </p:nvSpPr>
        <p:spPr bwMode="auto">
          <a:xfrm>
            <a:off x="0" y="131079"/>
            <a:ext cx="9144000" cy="3770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xtLst/>
        </p:spPr>
        <p:txBody>
          <a:bodyPr wrap="square" lIns="68580" tIns="34290" rIns="68580" bIns="3429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компьютерного оборудования, находящегося в эксплуатации более 5 лет</a:t>
            </a:r>
            <a:endParaRPr lang="ru-RU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053815"/>
              </p:ext>
            </p:extLst>
          </p:nvPr>
        </p:nvGraphicFramePr>
        <p:xfrm>
          <a:off x="107504" y="627534"/>
          <a:ext cx="4464496" cy="42187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400"/>
                <a:gridCol w="864096"/>
              </a:tblGrid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Кушвинский</a:t>
                      </a:r>
                      <a:r>
                        <a:rPr lang="ru-RU" sz="1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городской округ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Асбестовский</a:t>
                      </a:r>
                      <a:r>
                        <a:rPr lang="ru-RU" sz="1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городской округ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городской округ Первоуральск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Камышловский</a:t>
                      </a:r>
                      <a:r>
                        <a:rPr lang="ru-RU" sz="1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муниципальный район (</a:t>
                      </a:r>
                      <a:r>
                        <a:rPr lang="ru-RU" sz="19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межпоселенческая</a:t>
                      </a:r>
                      <a:r>
                        <a:rPr lang="ru-RU" sz="1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библиотека</a:t>
                      </a:r>
                      <a:endParaRPr lang="ru-RU" sz="1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75</a:t>
                      </a:r>
                    </a:p>
                    <a:p>
                      <a:pPr algn="ctr" fontAlgn="b"/>
                      <a:endParaRPr lang="ru-RU" sz="1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Калиновское</a:t>
                      </a:r>
                      <a:r>
                        <a:rPr lang="ru-RU" sz="1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сельское</a:t>
                      </a:r>
                      <a:r>
                        <a:rPr lang="ru-RU" sz="1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поселение</a:t>
                      </a:r>
                      <a:endParaRPr lang="ru-RU" sz="1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Полевской городской округ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07836">
                <a:tc>
                  <a:txBody>
                    <a:bodyPr/>
                    <a:lstStyle/>
                    <a:p>
                      <a:pPr algn="l" fontAlgn="b"/>
                      <a:r>
                        <a:rPr lang="ru-RU" sz="1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Бисертский</a:t>
                      </a:r>
                      <a:r>
                        <a:rPr lang="ru-RU" sz="1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городской округ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ru-RU" sz="1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Каменский городской округ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Березовский городской округ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городской округ Верхнее Дуброво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7942">
                <a:tc>
                  <a:txBody>
                    <a:bodyPr/>
                    <a:lstStyle/>
                    <a:p>
                      <a:pPr algn="l" fontAlgn="b"/>
                      <a:r>
                        <a:rPr lang="ru-RU" sz="1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Малышевский городской округ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ru-RU" sz="1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Тугулымский</a:t>
                      </a:r>
                      <a:r>
                        <a:rPr lang="ru-RU" sz="1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городской округ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64597"/>
              </p:ext>
            </p:extLst>
          </p:nvPr>
        </p:nvGraphicFramePr>
        <p:xfrm>
          <a:off x="4716016" y="627534"/>
          <a:ext cx="4211960" cy="43120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28392"/>
                <a:gridCol w="683568"/>
              </a:tblGrid>
              <a:tr h="353948">
                <a:tc>
                  <a:txBody>
                    <a:bodyPr/>
                    <a:lstStyle/>
                    <a:p>
                      <a:pPr algn="l" fontAlgn="b"/>
                      <a:r>
                        <a:rPr lang="ru-RU" sz="1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 </a:t>
                      </a:r>
                      <a:r>
                        <a:rPr lang="ru-RU" sz="1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Алапаевск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53948">
                <a:tc>
                  <a:txBody>
                    <a:bodyPr/>
                    <a:lstStyle/>
                    <a:p>
                      <a:pPr algn="l" fontAlgn="b"/>
                      <a:r>
                        <a:rPr lang="ru-RU" sz="1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городской округ Красноуральск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4202">
                <a:tc>
                  <a:txBody>
                    <a:bodyPr/>
                    <a:lstStyle/>
                    <a:p>
                      <a:pPr algn="l" fontAlgn="b"/>
                      <a:r>
                        <a:rPr lang="ru-RU" sz="1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Новолялинский</a:t>
                      </a:r>
                      <a:r>
                        <a:rPr lang="ru-RU" sz="1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городской округ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4202">
                <a:tc>
                  <a:txBody>
                    <a:bodyPr/>
                    <a:lstStyle/>
                    <a:p>
                      <a:pPr algn="l" fontAlgn="b"/>
                      <a:r>
                        <a:rPr lang="ru-RU" sz="1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поселок </a:t>
                      </a:r>
                      <a:r>
                        <a:rPr lang="ru-RU" sz="1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Уральский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4202">
                <a:tc>
                  <a:txBody>
                    <a:bodyPr/>
                    <a:lstStyle/>
                    <a:p>
                      <a:pPr algn="l" fontAlgn="b"/>
                      <a:r>
                        <a:rPr lang="ru-RU" sz="1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 </a:t>
                      </a:r>
                      <a:r>
                        <a:rPr lang="ru-RU" sz="1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Екатеринбург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3179">
                <a:tc>
                  <a:txBody>
                    <a:bodyPr/>
                    <a:lstStyle/>
                    <a:p>
                      <a:pPr algn="l" fontAlgn="b"/>
                      <a:r>
                        <a:rPr lang="ru-RU" sz="1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Верхнесалдинский</a:t>
                      </a:r>
                      <a:r>
                        <a:rPr lang="ru-RU" sz="1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городской округ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61</a:t>
                      </a:r>
                    </a:p>
                    <a:p>
                      <a:pPr algn="ctr" fontAlgn="b"/>
                      <a:endParaRPr lang="ru-RU" sz="1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3179">
                <a:tc>
                  <a:txBody>
                    <a:bodyPr/>
                    <a:lstStyle/>
                    <a:p>
                      <a:pPr algn="l" fontAlgn="b"/>
                      <a:r>
                        <a:rPr lang="ru-RU" sz="1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городской округ Верхняя Пышма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3179">
                <a:tc>
                  <a:txBody>
                    <a:bodyPr/>
                    <a:lstStyle/>
                    <a:p>
                      <a:pPr algn="l" fontAlgn="b"/>
                      <a:r>
                        <a:rPr lang="ru-RU" sz="1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Ивдельский</a:t>
                      </a:r>
                      <a:r>
                        <a:rPr lang="ru-RU" sz="1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городской округ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3179">
                <a:tc>
                  <a:txBody>
                    <a:bodyPr/>
                    <a:lstStyle/>
                    <a:p>
                      <a:pPr algn="l" fontAlgn="b"/>
                      <a:r>
                        <a:rPr lang="ru-RU" sz="1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Кировградский городской округ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4202">
                <a:tc>
                  <a:txBody>
                    <a:bodyPr/>
                    <a:lstStyle/>
                    <a:p>
                      <a:pPr algn="l" fontAlgn="b"/>
                      <a:r>
                        <a:rPr lang="ru-RU" sz="1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городской округ Пелым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3179">
                <a:tc>
                  <a:txBody>
                    <a:bodyPr/>
                    <a:lstStyle/>
                    <a:p>
                      <a:pPr algn="l" fontAlgn="b"/>
                      <a:r>
                        <a:rPr lang="ru-RU" sz="1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городской округ Староуткинск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3179">
                <a:tc>
                  <a:txBody>
                    <a:bodyPr/>
                    <a:lstStyle/>
                    <a:p>
                      <a:pPr algn="l" fontAlgn="b"/>
                      <a:r>
                        <a:rPr lang="ru-RU" sz="1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Невьянский городской округ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42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Североуральский</a:t>
                      </a:r>
                      <a:r>
                        <a:rPr lang="ru-RU" sz="1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городской округ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220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543868" y="195486"/>
            <a:ext cx="7848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Субсидии областного и федерального бюджетов </a:t>
            </a:r>
            <a:b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на информатизацию муниципальных библиотек </a:t>
            </a:r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286810"/>
              </p:ext>
            </p:extLst>
          </p:nvPr>
        </p:nvGraphicFramePr>
        <p:xfrm>
          <a:off x="107504" y="903372"/>
          <a:ext cx="8928992" cy="3962400"/>
        </p:xfrm>
        <a:graphic>
          <a:graphicData uri="http://schemas.openxmlformats.org/drawingml/2006/table">
            <a:tbl>
              <a:tblPr/>
              <a:tblGrid>
                <a:gridCol w="4148477"/>
                <a:gridCol w="1827843"/>
                <a:gridCol w="1390224"/>
                <a:gridCol w="1562448"/>
              </a:tblGrid>
              <a:tr h="4822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84" marR="54384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</a:p>
                  </a:txBody>
                  <a:tcPr marL="54384" marR="54384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</a:p>
                  </a:txBody>
                  <a:tcPr marL="54384" marR="54384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потребность по заявкам </a:t>
                      </a:r>
                    </a:p>
                  </a:txBody>
                  <a:tcPr marL="54384" marR="54384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2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Субсидия на информатизацию муниципальных библиотек, </a:t>
                      </a:r>
                      <a:b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рублей, всего,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marL="54384" marR="54384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2508,1 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84" marR="54384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11 423,5 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84" marR="54384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45 952,74 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84" marR="54384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</a:tr>
              <a:tr h="37294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 на комплектование книжных фондов</a:t>
                      </a:r>
                    </a:p>
                  </a:txBody>
                  <a:tcPr marL="54384" marR="54384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2001,5 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84" marR="54384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10303,5</a:t>
                      </a:r>
                    </a:p>
                  </a:txBody>
                  <a:tcPr marL="54384" marR="54384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34 054,82 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84" marR="54384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</a:tr>
              <a:tr h="9715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на подключение библиотек к сети Интернет и развитие библиотечного дела с учетом задачи расширения информационных технологи</a:t>
                      </a:r>
                      <a:b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 оцифровки 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84" marR="54384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506,6 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84" marR="54384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1120,0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84" marR="54384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11 897,52 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84" marR="54384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0" name="Прямая соединительная линия 19"/>
          <p:cNvCxnSpPr/>
          <p:nvPr/>
        </p:nvCxnSpPr>
        <p:spPr>
          <a:xfrm>
            <a:off x="250825" y="154305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326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1"/>
            <a:ext cx="9144000" cy="12322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07506" y="67266"/>
            <a:ext cx="8963399" cy="33685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конкурсного отбора на предоставление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областного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 бюджетов бюджетам муниципальных образований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информатизацию муниципальных библиотек, в том числе комплектование книжных фондов (включая приобретение электронных версий книг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(подписку) периодических изданий), приобретение компьютерного оборудования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лицензионного программного обеспечения, подключение муниципальных библиотек к сети Интернет и развитие системы библиотечного дела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учетом задачи расширения информационных технологий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оцифровки –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№ 13 к государственной программе «Развитие культуры в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вердловской области до 2024 года»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07506" y="1534835"/>
            <a:ext cx="8821739" cy="21998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hangingPunct="0"/>
            <a:endParaRPr lang="ru-RU" sz="3000" b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5" y="3503161"/>
            <a:ext cx="8963399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проводится ежегодно в 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квартале 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7505" y="4083918"/>
            <a:ext cx="8951071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на сайте Министерства культуры Свердловской области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разделы «Актуальная информация» и «Библиотечная деятельность – Государственная поддержка»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53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3"/>
          <p:cNvSpPr>
            <a:spLocks noChangeArrowheads="1"/>
          </p:cNvSpPr>
          <p:nvPr/>
        </p:nvSpPr>
        <p:spPr bwMode="auto">
          <a:xfrm>
            <a:off x="17016" y="145871"/>
            <a:ext cx="9144000" cy="4078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xtLst/>
        </p:spPr>
        <p:txBody>
          <a:bodyPr wrap="square" lIns="68580" tIns="34290" rIns="68580" bIns="3429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образования не </a:t>
            </a:r>
            <a:r>
              <a:rPr lang="ru-RU" alt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участвовали в </a:t>
            </a:r>
            <a:r>
              <a:rPr lang="ru-RU" alt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конкурсе в 2019 году</a:t>
            </a:r>
            <a:endParaRPr lang="ru-RU" alt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3616" y="699542"/>
            <a:ext cx="8784976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городские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округа: Верхнее Дуброво, Верх-Нейвинский,  Верхняя Пышма, Верхняя Тура,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Заречный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Карпинск, город Лесной, Пелым, Первоуральск, ЗАТО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Свободный, Среднеуральск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Сухой Лог</a:t>
            </a:r>
          </a:p>
          <a:p>
            <a:pPr fontAlgn="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Арамильский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Березовский,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Ивдельский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Кировградский, Невьянский, Полевской,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Пышминский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Шалинский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городские округа</a:t>
            </a:r>
          </a:p>
          <a:p>
            <a:pPr fontAlgn="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города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Ирбит,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Нижний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Тагил</a:t>
            </a:r>
          </a:p>
          <a:p>
            <a:pPr fontAlgn="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Камышловский 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 (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межпоселенческая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библиотека)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Баженовское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Байкаловское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Краснополянское, Восточное, Галкинское, Зареченское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Обуховское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Кузнецовское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Таборинское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Унже-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Павинское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сельские поселения</a:t>
            </a:r>
          </a:p>
          <a:p>
            <a:pPr fontAlgn="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рабочий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поселок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Атиг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Михайловское муниципальное образование</a:t>
            </a:r>
          </a:p>
          <a:p>
            <a:pPr fontAlgn="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Дружининское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Нижнесергинское городские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</a:t>
            </a:r>
          </a:p>
          <a:p>
            <a:pPr fontAlgn="t"/>
            <a:endParaRPr lang="ru-RU" dirty="0"/>
          </a:p>
          <a:p>
            <a:pPr fontAlgn="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498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15928</TotalTime>
  <Words>914</Words>
  <Application>Microsoft Office PowerPoint</Application>
  <PresentationFormat>Экран (16:9)</PresentationFormat>
  <Paragraphs>313</Paragraphs>
  <Slides>13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Правительство Свердловской области Министерство культуры Свердловской области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Правительство Свердловской области Министерство культуры Свердловской области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энергетики и жилищно-коммунального хозяйства Свердловской области</dc:title>
  <dc:creator>Панов Дмитрий Вадимович</dc:creator>
  <cp:lastModifiedBy>Карчкова Жанна Юрьевна</cp:lastModifiedBy>
  <cp:revision>313</cp:revision>
  <cp:lastPrinted>2018-02-06T05:31:53Z</cp:lastPrinted>
  <dcterms:created xsi:type="dcterms:W3CDTF">2011-10-21T13:43:14Z</dcterms:created>
  <dcterms:modified xsi:type="dcterms:W3CDTF">2019-07-18T10:54:52Z</dcterms:modified>
</cp:coreProperties>
</file>