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66" r:id="rId3"/>
    <p:sldId id="260" r:id="rId4"/>
    <p:sldId id="261" r:id="rId5"/>
    <p:sldId id="268" r:id="rId6"/>
    <p:sldId id="263" r:id="rId7"/>
    <p:sldId id="269" r:id="rId8"/>
    <p:sldId id="270" r:id="rId9"/>
    <p:sldId id="271" r:id="rId10"/>
    <p:sldId id="272" r:id="rId11"/>
  </p:sldIdLst>
  <p:sldSz cx="9144000" cy="5143500" type="screen16x9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5" autoAdjust="0"/>
    <p:restoredTop sz="94675" autoAdjust="0"/>
  </p:normalViewPr>
  <p:slideViewPr>
    <p:cSldViewPr>
      <p:cViewPr>
        <p:scale>
          <a:sx n="110" d="100"/>
          <a:sy n="110" d="100"/>
        </p:scale>
        <p:origin x="-1716" y="-6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09728"/>
            <a:ext cx="8814816" cy="18790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285751"/>
            <a:ext cx="8229600" cy="165735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114550"/>
            <a:ext cx="6560234" cy="131445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D9732742-C08B-49B3-8359-AC205CF2D6A3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11166A0-72F7-440C-9CDA-D584854A30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BA7011-D21D-4DDC-971A-97B29BB50F25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96ADEC-CB52-497E-9F0E-FE76F501C7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ED14F3-06EE-41B6-8580-9F5F341CF12B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B1A35-19CF-4CEC-90AC-CE3B20E09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0ED253-4E1E-4547-BC60-7A560FBB4793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5CBCB5-36FD-421D-86F5-3A29010F00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2450592"/>
            <a:ext cx="74066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373673"/>
            <a:ext cx="7772400" cy="2048256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65785"/>
            <a:ext cx="7772400" cy="1132284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E936D020-3261-4F51-AD58-BD2494ABCF27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D0AE41F-D547-40FC-BB0D-EA9F51A92B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D90D15-E0EA-4CEF-960A-7CAB3B370CB4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pPr>
              <a:defRPr/>
            </a:pPr>
            <a:fld id="{27AA30A1-E0B6-4FBA-A67C-6F2243E4E4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61"/>
            <a:ext cx="8229600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956322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9563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DFC41F-BE75-4F2C-8916-CC3E8FEBD538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pPr>
              <a:defRPr/>
            </a:pPr>
            <a:fld id="{D99878ED-1529-463C-B0D6-81FAAABC10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9914"/>
            <a:ext cx="8229600" cy="85725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B7467B-728C-4766-9380-66F199C184E9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B11B4E-0D50-438C-A10C-BDD23C0DB4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DC7B92-2D02-4DBE-BB98-4FDD91BBD59D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4893D6-C23C-4441-8107-C8E23CE629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79324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228600"/>
            <a:ext cx="3931920" cy="5715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830670"/>
            <a:ext cx="3931920" cy="8001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1657350"/>
            <a:ext cx="8666456" cy="298323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71141F0F-E17D-4D36-81DA-289FE6965ACB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11AE96B-1CCE-44E5-B111-2B102D988C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3543300"/>
            <a:ext cx="5486400" cy="498402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4041703"/>
            <a:ext cx="5486400" cy="684191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187398"/>
            <a:ext cx="8534400" cy="325755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5CDF22CF-E055-4036-AEDE-64AC7396A428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9590E9C-974A-4F52-8974-5CF31FA367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10314"/>
            <a:ext cx="8810846" cy="4924044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4800600"/>
            <a:ext cx="4212264" cy="20574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4800600"/>
            <a:ext cx="3002280" cy="20574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8F8F1693-3F5C-4BDA-8226-672B0B562A7D}" type="datetimeFigureOut">
              <a:rPr lang="ru-RU" smtClean="0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4885926"/>
            <a:ext cx="464288" cy="20574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D820AA0-B25D-4E69-82C6-0233739DAA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90152"/>
            <a:ext cx="8229600" cy="85725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34678"/>
            <a:ext cx="8229600" cy="339471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3529"/>
            <a:ext cx="7772400" cy="216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23478"/>
            <a:ext cx="8928992" cy="482453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Liberation Serif"/>
                <a:ea typeface="Calibri"/>
              </a:rPr>
              <a:t>О результатах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Liberation Serif"/>
                <a:ea typeface="Calibri"/>
              </a:rPr>
              <a:t>выполнения в 2023 году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Liberation Serif"/>
                <a:ea typeface="Calibri"/>
              </a:rPr>
              <a:t>плана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Liberation Serif"/>
                <a:ea typeface="Calibri"/>
              </a:rPr>
              <a:t>работы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Liberation Serif"/>
                <a:ea typeface="Calibri"/>
              </a:rPr>
              <a:t>Министерства культуры </a:t>
            </a:r>
          </a:p>
          <a:p>
            <a:pPr marR="0" algn="ctr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Liberation Serif"/>
                <a:ea typeface="Calibri"/>
              </a:rPr>
              <a:t>Свердловской области </a:t>
            </a:r>
          </a:p>
          <a:p>
            <a:pPr marR="0" algn="ctr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Liberation Serif"/>
                <a:ea typeface="Calibri"/>
              </a:rPr>
              <a:t>по противодействию коррупции и достигнутых значениях целевых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Liberation Serif"/>
                <a:ea typeface="Calibri"/>
              </a:rPr>
              <a:t>показателей эффективности реализации мер по противодействию коррупции в Министерстве культуры Свердловской области 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Liberation Serif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72008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  <a:t>ЦЕЛЕВЫЕ ПОКАЗАТЕЛИ (ИНДИКАТОРЫ)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  <a:t>эффективности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  <a:t>реализации мер по противодействию коррупции в Министерстве культуры Свердловской области в 2021–2024 годах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263158"/>
              </p:ext>
            </p:extLst>
          </p:nvPr>
        </p:nvGraphicFramePr>
        <p:xfrm>
          <a:off x="251519" y="1203598"/>
          <a:ext cx="8640961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720"/>
                <a:gridCol w="5519337"/>
                <a:gridCol w="756074"/>
                <a:gridCol w="831681"/>
                <a:gridCol w="918149"/>
              </a:tblGrid>
              <a:tr h="29841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50" b="1" kern="1200" dirty="0" smtClean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Номер строки</a:t>
                      </a:r>
                      <a:endParaRPr kumimoji="0" lang="ru-RU" sz="1050" b="1" kern="1200" dirty="0">
                        <a:solidFill>
                          <a:schemeClr val="lt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50" b="1" kern="1200" dirty="0" smtClean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Наименование целевых показателей (индикаторов) </a:t>
                      </a:r>
                      <a:endParaRPr kumimoji="0" lang="ru-RU" sz="1050" b="1" kern="1200" dirty="0">
                        <a:solidFill>
                          <a:schemeClr val="lt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50" b="1" kern="1200" dirty="0" smtClean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Единицы измерения</a:t>
                      </a:r>
                      <a:endParaRPr kumimoji="0" lang="ru-RU" sz="1050" b="1" kern="1200" dirty="0">
                        <a:solidFill>
                          <a:schemeClr val="lt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50" b="1" kern="1200" dirty="0" smtClean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Значения целевых показателей</a:t>
                      </a:r>
                      <a:endParaRPr kumimoji="0" lang="ru-RU" sz="1050" b="1" kern="1200" dirty="0">
                        <a:solidFill>
                          <a:schemeClr val="lt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50" b="1" kern="1200" dirty="0" smtClean="0">
                          <a:solidFill>
                            <a:schemeClr val="lt1"/>
                          </a:solidFill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Достигнутые в 2023 году значения целевых показателей</a:t>
                      </a:r>
                      <a:endParaRPr kumimoji="0" lang="ru-RU" sz="1050" b="1" kern="1200" dirty="0">
                        <a:solidFill>
                          <a:schemeClr val="lt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9841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Liberation Serif" panose="02020603050405020304" pitchFamily="18" charset="0"/>
                        </a:rPr>
                        <a:t>4.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Сокращение доли обоснованных жалоб в общем объёме жалоб по вопросам государственных закупок (по отношению к предыдущему году)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%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5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жалоб не поступало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9841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Liberation Serif" panose="02020603050405020304" pitchFamily="18" charset="0"/>
                        </a:rPr>
                        <a:t>5.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Снижение количества нарушений законодательства, регулирующего вопросы закупок товаров, работ и услуг для обеспечения государственных нужд (по отношению к предыдущему году)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ед.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3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нарушений не выявлено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8694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Liberation Serif" panose="02020603050405020304" pitchFamily="18" charset="0"/>
                        </a:rPr>
                        <a:t>6.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Снижение количества удовлетворенных судом исковых требований граждан и организаций, обжаловавших в суде действия (бездействие) Министерства культуры Свердловской области и его должностных лиц, по фактам коррупционных правонарушений (по отношению к предыдущему году)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ед.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1</a:t>
                      </a:r>
                      <a:endParaRPr lang="ru-RU" sz="105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исковых требований не поступало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8977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Liberation Serif" panose="02020603050405020304" pitchFamily="18" charset="0"/>
                        </a:rPr>
                        <a:t>7.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50" kern="120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Снижение количества поступивших от граждан и организаций обращений о коррупционных правонарушениях, совершенных государственными гражданскими служащими Свердловской области, замещающими должности государственной гражданской службы в Министерстве культуры Свердловской области (по отношению к предыдущему году)</a:t>
                      </a:r>
                      <a:endParaRPr kumimoji="0" lang="ru-RU" sz="1050" kern="120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ед.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6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обращений не поступало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81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360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План работы Министерства культуры Свердловской области </a:t>
            </a:r>
            <a:b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по противодействию коррупции </a:t>
            </a:r>
            <a:b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 2023 году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44574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 разделов Плана включают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53 мероприятия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2023 году выполнено 100%)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379222" y="2409732"/>
            <a:ext cx="720080" cy="64807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564" y="231490"/>
            <a:ext cx="7920880" cy="54006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План работы Министерства культуры Свердловской области по противодействию коррупции в 2023 году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113588"/>
            <a:ext cx="8572500" cy="3869178"/>
          </a:xfrm>
        </p:spPr>
        <p:txBody>
          <a:bodyPr>
            <a:normAutofit/>
          </a:bodyPr>
          <a:lstStyle/>
          <a:p>
            <a:pPr marL="365760" indent="-256032" algn="ctr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1400" b="1" i="1" dirty="0" smtClean="0"/>
              <a:t> </a:t>
            </a:r>
            <a:endParaRPr lang="ru-RU" sz="1400" dirty="0" smtClean="0"/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771550"/>
            <a:ext cx="8856984" cy="412420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Содержание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мероприятий: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200" b="1" dirty="0">
              <a:solidFill>
                <a:schemeClr val="accent5">
                  <a:lumMod val="50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Обеспечение участия институтов гражданского общества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Повышение эффективности деятельности по противодействию коррупции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Внедрение инновационных технологий при принятии правовых актов и управленческих решений 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Совершенствование системы учета и оценки эффективности использования  государственного имущества 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Устранение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коррупциогенных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факторов, препятствующих созданию благоприятных условий для привлечения инвестиций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Совершенствование государственных закупок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Расширение системы правового просвещения населения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Развитие правовой основы противодействия коррупции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Повышение значимости комиссий по соблюдению требований к служебному поведению и урегулированию конфликта интересов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Совершенствование работы кадровой службы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Периодическое исследование состояния коррупции и эффективности мер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Мониторинг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правоприменения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Совершенствование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антикоррупционной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экспертизы нормативных правовых актов и их проектов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Обеспечение социальных гарантий государственных служащих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Подготовка специалистов в сфере организации противодействия и непосредственного противодействия коррупции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Совершенствование системы финансового учета и отчетности</a:t>
            </a:r>
          </a:p>
          <a:p>
            <a:pPr marL="3619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Выполнение Национального плана противодействия коррупции</a:t>
            </a:r>
          </a:p>
          <a:p>
            <a:endParaRPr lang="ru-RU" sz="1000" dirty="0">
              <a:latin typeface="Liberation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8175282" cy="61206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Участие институтов гражданского общества </a:t>
            </a:r>
            <a:b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 противодействии коррупции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125141"/>
            <a:ext cx="8643938" cy="38576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1. Общественный совет при Министерстве культуры Свердловской области</a:t>
            </a: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2. Региональное отделение Союза театральных деятелей России</a:t>
            </a: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3. Региональное отделение Союза художников Российской Федерации</a:t>
            </a: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4.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Автономная некоммерческая организация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научно-практического социально-педагогического объединения «Благое дело»</a:t>
            </a:r>
          </a:p>
          <a:p>
            <a:pPr marL="109728" lvl="0" indent="0" algn="just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03498"/>
            <a:ext cx="8229600" cy="46805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Расширение системы правового просвещения населения 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9604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92075" indent="0" algn="ctr">
              <a:buNone/>
            </a:pPr>
            <a:r>
              <a:rPr lang="ru-RU" sz="1800" b="1" u="sng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Мероприятия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:</a:t>
            </a:r>
          </a:p>
          <a:p>
            <a:pPr marL="92075" indent="0" algn="just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 обучение сотрудников</a:t>
            </a:r>
          </a:p>
          <a:p>
            <a:pPr marL="92075" indent="0" algn="just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«прямая линия» с гражданами по вопросам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антикоррупционного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просвещения</a:t>
            </a:r>
          </a:p>
          <a:p>
            <a:pPr marL="92075" indent="0" algn="just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оказание бесплатной юридической помощи </a:t>
            </a:r>
          </a:p>
          <a:p>
            <a:pPr marL="92075" indent="0" algn="just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проведение для обучающихся государственных образовательных учреждений бесед и лекций</a:t>
            </a:r>
          </a:p>
          <a:p>
            <a:pPr marL="92075" indent="0" algn="just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проведение в государственных библиотеках тематических мероприятий, направленных на повышение уровня правосознания и правовой культуры населения</a:t>
            </a:r>
          </a:p>
          <a:p>
            <a:pPr marL="92075" indent="0" algn="just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исполнение Плана мероприятий Министерства по реализации Концепции развития правовой грамотности и правосознания граждан в Свердловской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67494"/>
            <a:ext cx="8033546" cy="75879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Активная деятельность учреждений сферы культуры </a:t>
            </a:r>
            <a:b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и искусства в сфере противодействия коррупции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017985"/>
            <a:ext cx="8572500" cy="3394472"/>
          </a:xfrm>
        </p:spPr>
        <p:txBody>
          <a:bodyPr>
            <a:normAutofit/>
          </a:bodyPr>
          <a:lstStyle/>
          <a:p>
            <a:pPr marL="109537" indent="0" algn="ctr"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5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04538"/>
              </p:ext>
            </p:extLst>
          </p:nvPr>
        </p:nvGraphicFramePr>
        <p:xfrm>
          <a:off x="539552" y="1221601"/>
          <a:ext cx="8208912" cy="2974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9691"/>
                <a:gridCol w="3759221"/>
              </a:tblGrid>
              <a:tr h="2415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Учреждения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Мероприятия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692802">
                <a:tc>
                  <a:txBody>
                    <a:bodyPr/>
                    <a:lstStyle/>
                    <a:p>
                      <a:pPr marL="0" indent="7938" algn="ctr"/>
                      <a:r>
                        <a:rPr lang="ru-RU" sz="1400" b="1" u="sng" dirty="0" smtClean="0">
                          <a:latin typeface="Liberation Serif"/>
                          <a:cs typeface="Times New Roman" pitchFamily="18" charset="0"/>
                        </a:rPr>
                        <a:t>68 </a:t>
                      </a:r>
                      <a:r>
                        <a:rPr lang="ru-RU" sz="1400" b="1" u="sng" dirty="0" smtClean="0">
                          <a:latin typeface="Liberation Serif"/>
                          <a:cs typeface="Times New Roman" pitchFamily="18" charset="0"/>
                        </a:rPr>
                        <a:t>учреждений:</a:t>
                      </a:r>
                    </a:p>
                    <a:p>
                      <a:pPr marL="0" indent="7938"/>
                      <a:endParaRPr lang="ru-RU" sz="1400" b="1" dirty="0" smtClean="0">
                        <a:latin typeface="Liberation Serif"/>
                        <a:cs typeface="Times New Roman" pitchFamily="18" charset="0"/>
                      </a:endParaRP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Liberation Serif"/>
                          <a:cs typeface="Times New Roman" pitchFamily="18" charset="0"/>
                        </a:rPr>
                        <a:t> 4 библиотеки 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Liberation Serif"/>
                          <a:cs typeface="Times New Roman" pitchFamily="18" charset="0"/>
                        </a:rPr>
                        <a:t> 8 музеев 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Liberation Serif"/>
                          <a:cs typeface="Times New Roman" pitchFamily="18" charset="0"/>
                        </a:rPr>
                        <a:t> 4 </a:t>
                      </a:r>
                      <a:r>
                        <a:rPr lang="ru-RU" sz="1400" b="1" dirty="0" err="1" smtClean="0">
                          <a:latin typeface="Liberation Serif"/>
                          <a:cs typeface="Times New Roman" pitchFamily="18" charset="0"/>
                        </a:rPr>
                        <a:t>культурно-досуговых</a:t>
                      </a:r>
                      <a:r>
                        <a:rPr lang="ru-RU" sz="1400" b="1" dirty="0" smtClean="0">
                          <a:latin typeface="Liberation Serif"/>
                          <a:cs typeface="Times New Roman" pitchFamily="18" charset="0"/>
                        </a:rPr>
                        <a:t> учреждения 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400" b="1" smtClean="0">
                          <a:latin typeface="Liberation Serif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smtClean="0">
                          <a:latin typeface="Liberation Serif"/>
                          <a:cs typeface="Times New Roman" pitchFamily="18" charset="0"/>
                        </a:rPr>
                        <a:t>44 </a:t>
                      </a:r>
                      <a:r>
                        <a:rPr lang="ru-RU" sz="1400" b="1" dirty="0" smtClean="0">
                          <a:latin typeface="Liberation Serif"/>
                          <a:cs typeface="Times New Roman" pitchFamily="18" charset="0"/>
                        </a:rPr>
                        <a:t>учреждения сферы образования в области культуры и искусства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Liberation Serif"/>
                          <a:cs typeface="Times New Roman" pitchFamily="18" charset="0"/>
                        </a:rPr>
                        <a:t> 1 средство массовой информации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Liberation Serif"/>
                          <a:cs typeface="Times New Roman" pitchFamily="18" charset="0"/>
                        </a:rPr>
                        <a:t> 3 театра 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Liberation Serif"/>
                          <a:cs typeface="Times New Roman" pitchFamily="18" charset="0"/>
                        </a:rPr>
                        <a:t> 3 концертные организации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Liberation Serif"/>
                          <a:cs typeface="Times New Roman" pitchFamily="18" charset="0"/>
                        </a:rPr>
                        <a:t> 1 централизованная бухгалтерия</a:t>
                      </a:r>
                      <a:endParaRPr lang="ru-RU" sz="800" dirty="0">
                        <a:latin typeface="Liberation Serif"/>
                      </a:endParaRPr>
                    </a:p>
                  </a:txBody>
                  <a:tcPr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u="sng" kern="1200" dirty="0" err="1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Антикоррупционное</a:t>
                      </a:r>
                      <a:r>
                        <a:rPr kumimoji="0" lang="ru-RU" sz="1400" b="1" u="sng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просвещение:</a:t>
                      </a:r>
                    </a:p>
                    <a:p>
                      <a:endParaRPr lang="ru-RU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тематические выставки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лекции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беседы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классные часы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совещания и круглые столы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бесплатная</a:t>
                      </a:r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юридическая помощь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конкурсы рисунков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театральные постановки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наглядная «агитация» (стенды, сайты)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400" b="1" kern="1200" dirty="0" smtClean="0">
                        <a:solidFill>
                          <a:schemeClr val="dk1"/>
                        </a:solidFill>
                        <a:latin typeface="Liberation Serif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  <a:t>Разъяснение руководителям подведомственных учреждений положений антикоррупционного законодательства Российской Федерации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151334"/>
            <a:ext cx="8147248" cy="62832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ежегодное совещание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рамках мероприятий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IX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Антикоррупционного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марафона 22.11.2023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51670"/>
            <a:ext cx="2216943" cy="2955925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51670"/>
            <a:ext cx="2216943" cy="2955925"/>
          </a:xfrm>
        </p:spPr>
      </p:pic>
    </p:spTree>
    <p:extLst>
      <p:ext uri="{BB962C8B-B14F-4D97-AF65-F5344CB8AC3E}">
        <p14:creationId xmlns:p14="http://schemas.microsoft.com/office/powerpoint/2010/main" val="31794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  <a:t>Телефонная «прямая линия» с гражданами по вопросам антикоррупционного просвещения организована министерством по следующим темам: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71333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1. Порядок оказания государственных услуг, осуществления государственных функций Министерством  в библиотечной сфере (ежемесячно, первый вторник месяца).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2. Порядок оказания государственных услуг, осуществления государственных функций Министерством  в музейной сфере (ежемесячно, первый вторник месяца).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3. Порядок оказания Министерством  государственных услуг в культурно-досуговой сфере (ежемесячно, первый вторник месяца).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4. Порядок оказания государственных услуг Министерством  в сфере профессионального искусства (ежемесячно, первый вторник месяца).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5. Полномочия Министерства  (ежемесячно, второй вторник месяца). 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6. Порядок оказания бесплатной юридической помощи Министерством  (ежемесячно, второй вторник месяца).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7. Законодательство в сфере противодействия коррупции (ежемесячно, второй вторник месяца).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8. Деятельность Министерства  в сфере противодействия коррупции (ежемесячно, второй вторник месяца).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9. Обязанности, ограничения, запреты, требования к служебному поведению государственных гражданских служащих Свердловской области, замещающих должности в Министерстве  (ежемесячно, третий вторник месяца).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10. О порядке работы Министерства  с обращениями граждан по фактам коррупции (ежемесячно, четвертый вторник месяца).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11. Порядок осуществления Министерством  закупок для государственных нужд (ежемесячно, четвертый вторник месяца).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 2023 году звонков на телефонную «прямую линию» не поступало.</a:t>
            </a:r>
          </a:p>
        </p:txBody>
      </p:sp>
    </p:spTree>
    <p:extLst>
      <p:ext uri="{BB962C8B-B14F-4D97-AF65-F5344CB8AC3E}">
        <p14:creationId xmlns:p14="http://schemas.microsoft.com/office/powerpoint/2010/main" val="422642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72008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  <a:t>ЦЕЛЕВЫЕ ПОКАЗАТЕЛИ (ИНДИКАТОРЫ)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  <a:t>эффективности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Liberation Serif" panose="02020603050405020304" pitchFamily="18" charset="0"/>
                <a:ea typeface="+mn-ea"/>
                <a:cs typeface="Times New Roman" pitchFamily="18" charset="0"/>
              </a:rPr>
              <a:t>реализации мер по противодействию коррупции в Министерстве культуры Свердловской области в 2021–2024 годах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000170"/>
              </p:ext>
            </p:extLst>
          </p:nvPr>
        </p:nvGraphicFramePr>
        <p:xfrm>
          <a:off x="251520" y="1203598"/>
          <a:ext cx="8568952" cy="372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589"/>
                <a:gridCol w="5473343"/>
                <a:gridCol w="749773"/>
                <a:gridCol w="824750"/>
                <a:gridCol w="910497"/>
              </a:tblGrid>
              <a:tr h="100038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Liberation Serif" panose="02020603050405020304" pitchFamily="18" charset="0"/>
                        </a:rPr>
                        <a:t>Номер строки</a:t>
                      </a:r>
                      <a:endParaRPr lang="ru-RU" sz="105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Liberation Serif" panose="02020603050405020304" pitchFamily="18" charset="0"/>
                        </a:rPr>
                        <a:t>Наименование целевых показателей (индикаторов) </a:t>
                      </a:r>
                      <a:endParaRPr lang="ru-RU" sz="105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Liberation Serif" panose="02020603050405020304" pitchFamily="18" charset="0"/>
                        </a:rPr>
                        <a:t>Единицы измерения</a:t>
                      </a:r>
                      <a:endParaRPr lang="ru-RU" sz="105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Liberation Serif" panose="02020603050405020304" pitchFamily="18" charset="0"/>
                        </a:rPr>
                        <a:t>Значения целевых показателей</a:t>
                      </a:r>
                      <a:endParaRPr lang="ru-RU" sz="105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Liberation Serif" panose="02020603050405020304" pitchFamily="18" charset="0"/>
                        </a:rPr>
                        <a:t>Достигнутые в 2023 году значения целевых показателей</a:t>
                      </a:r>
                      <a:endParaRPr lang="ru-RU" sz="105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848148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Liberation Serif" panose="02020603050405020304" pitchFamily="18" charset="0"/>
                        </a:rPr>
                        <a:t>1.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Сокращение доли нормативных правовых актов, проектов нормативных правовых актов Министерства культуры Свердловской области, в которых по итогам антикоррупционной экспертизы выявлены коррупциогенные факторы, в общем количестве нормативных правовых актов, проектов нормативных правовых актов, прошедших антикоррупционную экспертизу (по отношению к предыдущему году) 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%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10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коррупциогенных факторов не выявлено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9591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Liberation Serif" panose="02020603050405020304" pitchFamily="18" charset="0"/>
                        </a:rPr>
                        <a:t>2.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Доля государственных гражданских служащих Свердловской области, представивших своевременно сведения о доходах, расходах, об имуществе и обязательствах имущественного характера, от общего числа государственных гражданских служащих Свердловской области, обязанных представлять такие сведения в Министерстве культуры Свердловской области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%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100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100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9591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Liberation Serif" panose="02020603050405020304" pitchFamily="18" charset="0"/>
                        </a:rPr>
                        <a:t>3.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Сокращение доли государственных гражданских служащих Свердловской области, допустивших нарушения требований антикоррупционного законодательства, к общему числу государственных гражданских служащих Свердловской области в Министерстве культуры Свердловской области (по отношению к предыдущему году)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%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0,6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bg2"/>
                          </a:solidFill>
                          <a:latin typeface="Liberation Serif" panose="02020603050405020304" pitchFamily="18" charset="0"/>
                        </a:rPr>
                        <a:t>нарушений не выявлено</a:t>
                      </a:r>
                      <a:endParaRPr lang="ru-RU" sz="1050" dirty="0">
                        <a:solidFill>
                          <a:schemeClr val="bg2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514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1536</TotalTime>
  <Words>965</Words>
  <Application>Microsoft Office PowerPoint</Application>
  <PresentationFormat>Экран (16:9)</PresentationFormat>
  <Paragraphs>143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  </vt:lpstr>
      <vt:lpstr>План работы Министерства культуры Свердловской области  по противодействию коррупции  в 2023 году</vt:lpstr>
      <vt:lpstr>План работы Министерства культуры Свердловской области по противодействию коррупции в 2023 году</vt:lpstr>
      <vt:lpstr>Участие институтов гражданского общества  в противодействии коррупции</vt:lpstr>
      <vt:lpstr>  Расширение системы правового просвещения населения </vt:lpstr>
      <vt:lpstr>Активная деятельность учреждений сферы культуры  и искусства в сфере противодействия коррупции</vt:lpstr>
      <vt:lpstr>Разъяснение руководителям подведомственных учреждений положений антикоррупционного законодательства Российской Федерации</vt:lpstr>
      <vt:lpstr>Телефонная «прямая линия» с гражданами по вопросам антикоррупционного просвещения организована министерством по следующим темам:</vt:lpstr>
      <vt:lpstr>ЦЕЛЕВЫЕ ПОКАЗАТЕЛИ (ИНДИКАТОРЫ)  эффективности реализации мер по противодействию коррупции в Министерстве культуры Свердловской области в 2021–2024 годах</vt:lpstr>
      <vt:lpstr>ЦЕЛЕВЫЕ ПОКАЗАТЕЛИ (ИНДИКАТОРЫ)  эффективности реализации мер по противодействию коррупции в Министерстве культуры Свердловской области в 2021–2024 годах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«Внедрение «эффективных контрактов» и синхронизация показателей эффективности деятельности с достижением целевых показателей региональных «дорожных карт» изменений в бюджетной сфере»</dc:title>
  <dc:creator>Мажирова Елена Владимировна</dc:creator>
  <cp:lastModifiedBy>Киселева Ольга Игоревна</cp:lastModifiedBy>
  <cp:revision>149</cp:revision>
  <cp:lastPrinted>2024-02-01T07:29:04Z</cp:lastPrinted>
  <dcterms:modified xsi:type="dcterms:W3CDTF">2024-02-01T07:54:24Z</dcterms:modified>
</cp:coreProperties>
</file>