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66" r:id="rId3"/>
    <p:sldId id="260" r:id="rId4"/>
    <p:sldId id="261" r:id="rId5"/>
    <p:sldId id="267" r:id="rId6"/>
    <p:sldId id="268" r:id="rId7"/>
    <p:sldId id="263" r:id="rId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65" autoAdjust="0"/>
    <p:restoredTop sz="94675" autoAdjust="0"/>
  </p:normalViewPr>
  <p:slideViewPr>
    <p:cSldViewPr>
      <p:cViewPr>
        <p:scale>
          <a:sx n="110" d="100"/>
          <a:sy n="110" d="100"/>
        </p:scale>
        <p:origin x="600" y="7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58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ый треугольник 9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Группа 1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Полилиния 6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7" name="Полилиния 7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8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1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D9732742-C08B-49B3-8359-AC205CF2D6A3}" type="datetimeFigureOut">
              <a:rPr lang="ru-RU"/>
              <a:pPr>
                <a:defRPr/>
              </a:pPr>
              <a:t>03.02.2021</a:t>
            </a:fld>
            <a:endParaRPr lang="ru-RU"/>
          </a:p>
        </p:txBody>
      </p:sp>
      <p:sp>
        <p:nvSpPr>
          <p:cNvPr id="12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B11166A0-72F7-440C-9CDA-D584854A30B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BA7011-D21D-4DDC-971A-97B29BB50F25}" type="datetimeFigureOut">
              <a:rPr lang="ru-RU"/>
              <a:pPr>
                <a:defRPr/>
              </a:pPr>
              <a:t>03.02.2021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96ADEC-CB52-497E-9F0E-FE76F501C7A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ED14F3-06EE-41B6-8580-9F5F341CF12B}" type="datetimeFigureOut">
              <a:rPr lang="ru-RU"/>
              <a:pPr>
                <a:defRPr/>
              </a:pPr>
              <a:t>03.02.2021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FB1A35-19CF-4CEC-90AC-CE3B20E090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0ED253-4E1E-4547-BC60-7A560FBB4793}" type="datetimeFigureOut">
              <a:rPr lang="ru-RU"/>
              <a:pPr>
                <a:defRPr/>
              </a:pPr>
              <a:t>03.02.2021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5CBCB5-36FD-421D-86F5-3A29010F00C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ашивка 6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Нашивка 7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936D020-3261-4F51-AD58-BD2494ABCF27}" type="datetimeFigureOut">
              <a:rPr lang="ru-RU"/>
              <a:pPr>
                <a:defRPr/>
              </a:pPr>
              <a:t>03.02.2021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D0AE41F-D547-40FC-BB0D-EA9F51A92BF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DD90D15-E0EA-4CEF-960A-7CAB3B370CB4}" type="datetimeFigureOut">
              <a:rPr lang="ru-RU"/>
              <a:pPr>
                <a:defRPr/>
              </a:pPr>
              <a:t>03.02.2021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7AA30A1-E0B6-4FBA-A67C-6F2243E4E4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ADFC41F-BE75-4F2C-8916-CC3E8FEBD538}" type="datetimeFigureOut">
              <a:rPr lang="ru-RU"/>
              <a:pPr>
                <a:defRPr/>
              </a:pPr>
              <a:t>03.02.2021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99878ED-1529-463C-B0D6-81FAAABC10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EB7467B-728C-4766-9380-66F199C184E9}" type="datetimeFigureOut">
              <a:rPr lang="ru-RU"/>
              <a:pPr>
                <a:defRPr/>
              </a:pPr>
              <a:t>03.02.2021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AB11B4E-0D50-438C-A10C-BDD23C0DB4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DC7B92-2D02-4DBE-BB98-4FDD91BBD59D}" type="datetimeFigureOut">
              <a:rPr lang="ru-RU"/>
              <a:pPr>
                <a:defRPr/>
              </a:pPr>
              <a:t>03.02.2021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4893D6-C23C-4441-8107-C8E23CE6299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1141F0F-E17D-4D36-81DA-289FE6965ACB}" type="datetimeFigureOut">
              <a:rPr lang="ru-RU"/>
              <a:pPr>
                <a:defRPr/>
              </a:pPr>
              <a:t>03.02.2021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11AE96B-1CCE-44E5-B111-2B102D988C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лилиния 7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Полилиния 8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Нашивка 11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Нашивка 12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5CDF22CF-E055-4036-AEDE-64AC7396A428}" type="datetimeFigureOut">
              <a:rPr lang="ru-RU"/>
              <a:pPr>
                <a:defRPr/>
              </a:pPr>
              <a:t>03.02.2021</a:t>
            </a:fld>
            <a:endParaRPr lang="ru-RU"/>
          </a:p>
        </p:txBody>
      </p:sp>
      <p:sp>
        <p:nvSpPr>
          <p:cNvPr id="12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D9590E9C-974A-4F52-8974-5CF31FA367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3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8F8F1693-3F5C-4BDA-8226-672B0B562A7D}" type="datetimeFigureOut">
              <a:rPr lang="ru-RU"/>
              <a:pPr>
                <a:defRPr/>
              </a:pPr>
              <a:t>03.02.2021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 smtClean="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DD820AA0-B25D-4E69-82C6-0233739DAA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43" r:id="rId2"/>
    <p:sldLayoutId id="2147483745" r:id="rId3"/>
    <p:sldLayoutId id="2147483746" r:id="rId4"/>
    <p:sldLayoutId id="2147483747" r:id="rId5"/>
    <p:sldLayoutId id="2147483748" r:id="rId6"/>
    <p:sldLayoutId id="2147483742" r:id="rId7"/>
    <p:sldLayoutId id="2147483749" r:id="rId8"/>
    <p:sldLayoutId id="2147483750" r:id="rId9"/>
    <p:sldLayoutId id="2147483741" r:id="rId10"/>
    <p:sldLayoutId id="214748374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57250" y="500063"/>
            <a:ext cx="7772400" cy="3288977"/>
          </a:xfrm>
        </p:spPr>
        <p:txBody>
          <a:bodyPr/>
          <a:lstStyle/>
          <a:p>
            <a:pPr marR="0" algn="ctr"/>
            <a:endParaRPr lang="ru-RU" sz="2800" b="1" i="1" dirty="0" smtClean="0">
              <a:latin typeface="Times New Roman"/>
              <a:ea typeface="Calibri"/>
            </a:endParaRPr>
          </a:p>
          <a:p>
            <a:pPr marR="0" algn="ctr"/>
            <a:r>
              <a:rPr lang="ru-RU" sz="3200" b="1" i="1" dirty="0">
                <a:latin typeface="Liberation Serif"/>
                <a:ea typeface="Calibri"/>
              </a:rPr>
              <a:t>Об итогах выполнения </a:t>
            </a:r>
            <a:r>
              <a:rPr lang="ru-RU" sz="3200" b="1" i="1" dirty="0" smtClean="0">
                <a:latin typeface="Liberation Serif"/>
                <a:ea typeface="Calibri"/>
              </a:rPr>
              <a:t>плана </a:t>
            </a:r>
            <a:r>
              <a:rPr lang="ru-RU" sz="3200" b="1" i="1" dirty="0">
                <a:latin typeface="Liberation Serif"/>
                <a:ea typeface="Calibri"/>
              </a:rPr>
              <a:t>работы </a:t>
            </a:r>
            <a:r>
              <a:rPr lang="ru-RU" sz="3200" b="1" i="1" dirty="0" smtClean="0">
                <a:latin typeface="Liberation Serif"/>
                <a:ea typeface="Calibri"/>
              </a:rPr>
              <a:t>Министерства культуры Свердловской области </a:t>
            </a:r>
          </a:p>
          <a:p>
            <a:pPr marR="0" algn="ctr"/>
            <a:r>
              <a:rPr lang="ru-RU" sz="3200" b="1" i="1" dirty="0" smtClean="0">
                <a:latin typeface="Liberation Serif"/>
                <a:ea typeface="Calibri"/>
              </a:rPr>
              <a:t>по противодействию </a:t>
            </a:r>
            <a:r>
              <a:rPr lang="ru-RU" sz="3200" b="1" i="1" dirty="0">
                <a:latin typeface="Liberation Serif"/>
                <a:ea typeface="Calibri"/>
              </a:rPr>
              <a:t>коррупции </a:t>
            </a:r>
            <a:endParaRPr lang="ru-RU" sz="3200" b="1" i="1" dirty="0" smtClean="0">
              <a:latin typeface="Liberation Serif"/>
              <a:ea typeface="Calibri"/>
            </a:endParaRPr>
          </a:p>
          <a:p>
            <a:pPr marR="0" algn="ctr"/>
            <a:r>
              <a:rPr lang="ru-RU" sz="3200" b="1" i="1" dirty="0" smtClean="0">
                <a:latin typeface="Liberation Serif"/>
                <a:ea typeface="Calibri"/>
              </a:rPr>
              <a:t>в 2020 </a:t>
            </a:r>
            <a:r>
              <a:rPr lang="ru-RU" sz="3200" b="1" i="1" dirty="0">
                <a:latin typeface="Liberation Serif"/>
                <a:ea typeface="Calibri"/>
              </a:rPr>
              <a:t>году</a:t>
            </a:r>
            <a:r>
              <a:rPr lang="ru-RU" sz="2800" b="1" i="1" dirty="0" smtClean="0"/>
              <a:t/>
            </a:r>
            <a:br>
              <a:rPr lang="ru-RU" sz="2800" b="1" i="1" dirty="0" smtClean="0"/>
            </a:b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85800" y="764705"/>
            <a:ext cx="7772400" cy="28803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594324"/>
          </a:xfrm>
        </p:spPr>
        <p:txBody>
          <a:bodyPr/>
          <a:lstStyle/>
          <a:p>
            <a:pPr algn="ctr">
              <a:buNone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17 разделов</a:t>
            </a:r>
          </a:p>
          <a:p>
            <a:pPr algn="ctr">
              <a:buNone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53 мероприятия </a:t>
            </a:r>
          </a:p>
          <a:p>
            <a:pPr algn="ctr"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(выполнено 100%)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38138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>
            <a:noAutofit/>
          </a:bodyPr>
          <a:lstStyle/>
          <a:p>
            <a:pPr algn="ctr"/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План работы Министерства культуры Свердловской области </a:t>
            </a:r>
            <a:br>
              <a:rPr lang="ru-RU" sz="20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по противодействию коррупции </a:t>
            </a:r>
            <a:br>
              <a:rPr lang="ru-RU" sz="20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в 2020 году</a:t>
            </a:r>
            <a:endParaRPr lang="ru-RU" sz="2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трелка вниз 5"/>
          <p:cNvSpPr/>
          <p:nvPr/>
        </p:nvSpPr>
        <p:spPr>
          <a:xfrm>
            <a:off x="4355976" y="2780928"/>
            <a:ext cx="720080" cy="86409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50" y="1484784"/>
            <a:ext cx="8572500" cy="5158904"/>
          </a:xfrm>
        </p:spPr>
        <p:txBody>
          <a:bodyPr>
            <a:normAutofit/>
          </a:bodyPr>
          <a:lstStyle/>
          <a:p>
            <a:pPr marL="365760" indent="-256032" algn="ctr" fontAlgn="auto">
              <a:spcBef>
                <a:spcPts val="0"/>
              </a:spcBef>
              <a:spcAft>
                <a:spcPts val="0"/>
              </a:spcAft>
              <a:buFont typeface="Wingdings 3"/>
              <a:buNone/>
              <a:defRPr/>
            </a:pPr>
            <a:r>
              <a:rPr lang="ru-RU" sz="1400" b="1" i="1" dirty="0" smtClean="0"/>
              <a:t> </a:t>
            </a:r>
            <a:endParaRPr lang="ru-RU" sz="1400" dirty="0" smtClean="0"/>
          </a:p>
          <a:p>
            <a:pPr marL="452628" indent="-342900" fontAlgn="auto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 marL="109728" indent="0" fontAlgn="auto">
              <a:spcAft>
                <a:spcPts val="0"/>
              </a:spcAft>
              <a:buNone/>
              <a:defRPr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109728" indent="0" fontAlgn="auto">
              <a:spcAft>
                <a:spcPts val="0"/>
              </a:spcAft>
              <a:buNone/>
              <a:defRPr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452628" indent="-342900" fontAlgn="auto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109728" indent="0" fontAlgn="auto">
              <a:spcAft>
                <a:spcPts val="0"/>
              </a:spcAft>
              <a:buNone/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404664"/>
            <a:ext cx="7920880" cy="1080120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12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План работы Министерства культуры Свердловской области по противодействию коррупции </a:t>
            </a:r>
            <a:br>
              <a:rPr lang="ru-RU" sz="24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в 2020 году</a:t>
            </a:r>
            <a:endParaRPr lang="ru-RU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23528" y="1556793"/>
            <a:ext cx="864096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u="sng" dirty="0" smtClean="0">
                <a:latin typeface="Liberation Serif"/>
              </a:rPr>
              <a:t>Содержание мероприятий</a:t>
            </a:r>
          </a:p>
          <a:p>
            <a:pPr>
              <a:buFont typeface="Wingdings" pitchFamily="2" charset="2"/>
              <a:buChar char="Ø"/>
            </a:pPr>
            <a:endParaRPr lang="ru-RU" sz="1000" b="1" dirty="0" smtClean="0">
              <a:latin typeface="Liberation Serif"/>
            </a:endParaRPr>
          </a:p>
          <a:p>
            <a:pPr>
              <a:buFont typeface="Wingdings" pitchFamily="2" charset="2"/>
              <a:buChar char="Ø"/>
            </a:pPr>
            <a:r>
              <a:rPr lang="ru-RU" sz="1000" b="1" dirty="0" smtClean="0">
                <a:latin typeface="Liberation Serif"/>
              </a:rPr>
              <a:t> </a:t>
            </a:r>
            <a:r>
              <a:rPr lang="ru-RU" sz="1200" b="1" dirty="0" smtClean="0">
                <a:latin typeface="Liberation Serif"/>
              </a:rPr>
              <a:t>Обеспечение участия институтов гражданского общества</a:t>
            </a:r>
          </a:p>
          <a:p>
            <a:pPr>
              <a:buFont typeface="Wingdings" pitchFamily="2" charset="2"/>
              <a:buChar char="Ø"/>
            </a:pPr>
            <a:r>
              <a:rPr lang="ru-RU" sz="1200" b="1" dirty="0" smtClean="0">
                <a:latin typeface="Liberation Serif"/>
              </a:rPr>
              <a:t>Повышение эффективности деятельности по противодействию коррупции</a:t>
            </a:r>
          </a:p>
          <a:p>
            <a:pPr>
              <a:buFont typeface="Wingdings" pitchFamily="2" charset="2"/>
              <a:buChar char="Ø"/>
            </a:pPr>
            <a:r>
              <a:rPr lang="ru-RU" sz="1200" b="1" dirty="0" smtClean="0">
                <a:latin typeface="Liberation Serif"/>
              </a:rPr>
              <a:t> Внедрение инновационных технологий при принятии правовых актов и управленческих решений </a:t>
            </a:r>
          </a:p>
          <a:p>
            <a:pPr>
              <a:buFont typeface="Wingdings" pitchFamily="2" charset="2"/>
              <a:buChar char="Ø"/>
            </a:pPr>
            <a:r>
              <a:rPr lang="ru-RU" sz="1200" b="1" dirty="0" smtClean="0">
                <a:latin typeface="Liberation Serif"/>
              </a:rPr>
              <a:t> Совершенствование системы учета и оценки эффективности использования  государственного имущества </a:t>
            </a:r>
          </a:p>
          <a:p>
            <a:pPr>
              <a:buFont typeface="Wingdings" pitchFamily="2" charset="2"/>
              <a:buChar char="Ø"/>
            </a:pPr>
            <a:r>
              <a:rPr lang="ru-RU" sz="1200" b="1" dirty="0" smtClean="0">
                <a:latin typeface="Liberation Serif"/>
              </a:rPr>
              <a:t> Устранение </a:t>
            </a:r>
            <a:r>
              <a:rPr lang="ru-RU" sz="1200" b="1" dirty="0" err="1" smtClean="0">
                <a:latin typeface="Liberation Serif"/>
              </a:rPr>
              <a:t>коррупциогенных</a:t>
            </a:r>
            <a:r>
              <a:rPr lang="ru-RU" sz="1200" b="1" dirty="0" smtClean="0">
                <a:latin typeface="Liberation Serif"/>
              </a:rPr>
              <a:t> факторов, препятствующих созданию благоприятных условий для привлечения инвестиций</a:t>
            </a:r>
          </a:p>
          <a:p>
            <a:pPr>
              <a:buFont typeface="Wingdings" pitchFamily="2" charset="2"/>
              <a:buChar char="Ø"/>
            </a:pPr>
            <a:r>
              <a:rPr lang="ru-RU" sz="1200" b="1" dirty="0" smtClean="0">
                <a:latin typeface="Liberation Serif"/>
              </a:rPr>
              <a:t> Совершенствование закупок</a:t>
            </a:r>
          </a:p>
          <a:p>
            <a:pPr>
              <a:buFont typeface="Wingdings" pitchFamily="2" charset="2"/>
              <a:buChar char="Ø"/>
            </a:pPr>
            <a:r>
              <a:rPr lang="ru-RU" sz="1200" b="1" dirty="0" smtClean="0">
                <a:latin typeface="Liberation Serif"/>
              </a:rPr>
              <a:t> Расширение системы правового просвещения населения</a:t>
            </a:r>
          </a:p>
          <a:p>
            <a:pPr>
              <a:buFont typeface="Wingdings" pitchFamily="2" charset="2"/>
              <a:buChar char="Ø"/>
            </a:pPr>
            <a:r>
              <a:rPr lang="ru-RU" sz="1200" b="1" dirty="0" smtClean="0">
                <a:latin typeface="Liberation Serif"/>
              </a:rPr>
              <a:t> Развитие правовой основы противодействия коррупции</a:t>
            </a:r>
          </a:p>
          <a:p>
            <a:pPr>
              <a:buFont typeface="Wingdings" pitchFamily="2" charset="2"/>
              <a:buChar char="Ø"/>
            </a:pPr>
            <a:r>
              <a:rPr lang="ru-RU" sz="1200" b="1" dirty="0" smtClean="0">
                <a:latin typeface="Liberation Serif"/>
              </a:rPr>
              <a:t> Повышение значимости комиссий по соблюдению требований к служебному поведению и урегулированию конфликта интересов</a:t>
            </a:r>
          </a:p>
          <a:p>
            <a:pPr>
              <a:buFont typeface="Wingdings" pitchFamily="2" charset="2"/>
              <a:buChar char="Ø"/>
            </a:pPr>
            <a:r>
              <a:rPr lang="ru-RU" sz="1200" b="1" dirty="0" smtClean="0">
                <a:latin typeface="Liberation Serif"/>
              </a:rPr>
              <a:t> Совершенствование работы кадровой службы</a:t>
            </a:r>
          </a:p>
          <a:p>
            <a:pPr>
              <a:buFont typeface="Wingdings" pitchFamily="2" charset="2"/>
              <a:buChar char="Ø"/>
            </a:pPr>
            <a:r>
              <a:rPr lang="ru-RU" sz="1200" b="1" dirty="0" smtClean="0">
                <a:latin typeface="Liberation Serif"/>
              </a:rPr>
              <a:t> Периодическое исследование состояния коррупции и эффективности мер</a:t>
            </a:r>
          </a:p>
          <a:p>
            <a:pPr>
              <a:buFont typeface="Wingdings" pitchFamily="2" charset="2"/>
              <a:buChar char="Ø"/>
            </a:pPr>
            <a:r>
              <a:rPr lang="ru-RU" sz="1200" b="1" dirty="0" smtClean="0">
                <a:latin typeface="Liberation Serif"/>
              </a:rPr>
              <a:t> Мониторинг </a:t>
            </a:r>
            <a:r>
              <a:rPr lang="ru-RU" sz="1200" b="1" dirty="0" err="1" smtClean="0">
                <a:latin typeface="Liberation Serif"/>
              </a:rPr>
              <a:t>правоприменения</a:t>
            </a:r>
            <a:endParaRPr lang="ru-RU" sz="1200" b="1" dirty="0" smtClean="0">
              <a:latin typeface="Liberation Serif"/>
            </a:endParaRPr>
          </a:p>
          <a:p>
            <a:pPr>
              <a:buFont typeface="Wingdings" pitchFamily="2" charset="2"/>
              <a:buChar char="Ø"/>
            </a:pPr>
            <a:r>
              <a:rPr lang="ru-RU" sz="1200" b="1" dirty="0" smtClean="0">
                <a:latin typeface="Liberation Serif"/>
              </a:rPr>
              <a:t> Совершенствование </a:t>
            </a:r>
            <a:r>
              <a:rPr lang="ru-RU" sz="1200" b="1" dirty="0" err="1" smtClean="0">
                <a:latin typeface="Liberation Serif"/>
              </a:rPr>
              <a:t>антикоррупционной</a:t>
            </a:r>
            <a:r>
              <a:rPr lang="ru-RU" sz="1200" b="1" dirty="0" smtClean="0">
                <a:latin typeface="Liberation Serif"/>
              </a:rPr>
              <a:t> экспертизы нормативных правовых актов и их проектов</a:t>
            </a:r>
          </a:p>
          <a:p>
            <a:pPr>
              <a:buFont typeface="Wingdings" pitchFamily="2" charset="2"/>
              <a:buChar char="Ø"/>
            </a:pPr>
            <a:r>
              <a:rPr lang="ru-RU" sz="1200" b="1" dirty="0" smtClean="0">
                <a:latin typeface="Liberation Serif"/>
              </a:rPr>
              <a:t> Обеспечение социальных гарантий государственных служащих</a:t>
            </a:r>
          </a:p>
          <a:p>
            <a:pPr>
              <a:buFont typeface="Wingdings" pitchFamily="2" charset="2"/>
              <a:buChar char="Ø"/>
            </a:pPr>
            <a:r>
              <a:rPr lang="ru-RU" sz="1200" b="1" dirty="0" smtClean="0">
                <a:latin typeface="Liberation Serif"/>
              </a:rPr>
              <a:t> Подготовка специалистов в сфере организации противодействия и непосредственного противодействия коррупции</a:t>
            </a:r>
          </a:p>
          <a:p>
            <a:pPr>
              <a:buFont typeface="Wingdings" pitchFamily="2" charset="2"/>
              <a:buChar char="Ø"/>
            </a:pPr>
            <a:r>
              <a:rPr lang="ru-RU" sz="1200" b="1" dirty="0" smtClean="0">
                <a:latin typeface="Liberation Serif"/>
              </a:rPr>
              <a:t> Совершенствование системы финансового учета и отчетности</a:t>
            </a:r>
          </a:p>
          <a:p>
            <a:pPr>
              <a:buFont typeface="Wingdings" pitchFamily="2" charset="2"/>
              <a:buChar char="Ø"/>
            </a:pPr>
            <a:r>
              <a:rPr lang="ru-RU" sz="1200" b="1" dirty="0" smtClean="0">
                <a:latin typeface="Liberation Serif"/>
              </a:rPr>
              <a:t> Выполнение Национального плана противодействия коррупции</a:t>
            </a:r>
          </a:p>
          <a:p>
            <a:endParaRPr lang="ru-RU" sz="1000" dirty="0">
              <a:latin typeface="Liberation Serif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50" y="1500188"/>
            <a:ext cx="8643938" cy="5143500"/>
          </a:xfrm>
        </p:spPr>
        <p:txBody>
          <a:bodyPr>
            <a:normAutofit/>
          </a:bodyPr>
          <a:lstStyle/>
          <a:p>
            <a:pPr marL="109728" lvl="0" indent="0" algn="just" fontAlgn="auto">
              <a:spcAft>
                <a:spcPts val="0"/>
              </a:spcAft>
              <a:buClr>
                <a:srgbClr val="2DA2BF"/>
              </a:buClr>
              <a:buNone/>
              <a:defRPr/>
            </a:pPr>
            <a:r>
              <a:rPr lang="ru-RU" sz="2800" dirty="0" smtClean="0">
                <a:solidFill>
                  <a:prstClr val="black"/>
                </a:solidFill>
                <a:latin typeface="Liberation Serif"/>
                <a:cs typeface="Times New Roman" pitchFamily="18" charset="0"/>
              </a:rPr>
              <a:t>1.</a:t>
            </a:r>
            <a:r>
              <a:rPr lang="ru-RU" sz="2000" dirty="0" smtClean="0">
                <a:solidFill>
                  <a:prstClr val="black"/>
                </a:solidFill>
                <a:latin typeface="Liberation Serif"/>
                <a:cs typeface="Times New Roman" pitchFamily="18" charset="0"/>
              </a:rPr>
              <a:t> </a:t>
            </a:r>
            <a:r>
              <a:rPr lang="ru-RU" sz="2800" dirty="0" smtClean="0">
                <a:solidFill>
                  <a:srgbClr val="FF0000"/>
                </a:solidFill>
                <a:latin typeface="Liberation Serif"/>
                <a:cs typeface="Times New Roman" pitchFamily="18" charset="0"/>
              </a:rPr>
              <a:t>Общественный совет </a:t>
            </a:r>
            <a:r>
              <a:rPr lang="ru-RU" sz="2800" dirty="0" smtClean="0">
                <a:solidFill>
                  <a:prstClr val="black"/>
                </a:solidFill>
                <a:latin typeface="Liberation Serif"/>
                <a:cs typeface="Times New Roman" pitchFamily="18" charset="0"/>
              </a:rPr>
              <a:t>при Министерстве культуры Свердловской области</a:t>
            </a:r>
          </a:p>
          <a:p>
            <a:pPr marL="109728" lvl="0" indent="0" algn="just" fontAlgn="auto">
              <a:spcAft>
                <a:spcPts val="0"/>
              </a:spcAft>
              <a:buClr>
                <a:srgbClr val="2DA2BF"/>
              </a:buClr>
              <a:buNone/>
              <a:defRPr/>
            </a:pPr>
            <a:endParaRPr lang="ru-RU" sz="1000" dirty="0" smtClean="0">
              <a:solidFill>
                <a:prstClr val="black"/>
              </a:solidFill>
              <a:latin typeface="Liberation Serif"/>
              <a:cs typeface="Times New Roman" pitchFamily="18" charset="0"/>
            </a:endParaRPr>
          </a:p>
          <a:p>
            <a:pPr marL="109728" lvl="0" indent="0" algn="just" fontAlgn="auto">
              <a:spcAft>
                <a:spcPts val="0"/>
              </a:spcAft>
              <a:buClr>
                <a:srgbClr val="2DA2BF"/>
              </a:buClr>
              <a:buNone/>
              <a:defRPr/>
            </a:pPr>
            <a:r>
              <a:rPr lang="ru-RU" sz="2800" dirty="0" smtClean="0">
                <a:solidFill>
                  <a:prstClr val="black"/>
                </a:solidFill>
                <a:latin typeface="Liberation Serif"/>
                <a:cs typeface="Times New Roman" pitchFamily="18" charset="0"/>
              </a:rPr>
              <a:t>2. Региональное отделение </a:t>
            </a:r>
            <a:r>
              <a:rPr lang="ru-RU" sz="2800" dirty="0" smtClean="0">
                <a:solidFill>
                  <a:srgbClr val="FF0000"/>
                </a:solidFill>
                <a:latin typeface="Liberation Serif"/>
                <a:cs typeface="Times New Roman" pitchFamily="18" charset="0"/>
              </a:rPr>
              <a:t>Союза театральных деятелей </a:t>
            </a:r>
            <a:r>
              <a:rPr lang="ru-RU" sz="2800" dirty="0" smtClean="0">
                <a:solidFill>
                  <a:prstClr val="black"/>
                </a:solidFill>
                <a:latin typeface="Liberation Serif"/>
                <a:cs typeface="Times New Roman" pitchFamily="18" charset="0"/>
              </a:rPr>
              <a:t>России</a:t>
            </a:r>
          </a:p>
          <a:p>
            <a:pPr marL="109728" lvl="0" indent="0" algn="just" fontAlgn="auto">
              <a:spcAft>
                <a:spcPts val="0"/>
              </a:spcAft>
              <a:buClr>
                <a:srgbClr val="2DA2BF"/>
              </a:buClr>
              <a:buNone/>
              <a:defRPr/>
            </a:pPr>
            <a:endParaRPr lang="ru-RU" sz="1000" dirty="0" smtClean="0">
              <a:solidFill>
                <a:prstClr val="black"/>
              </a:solidFill>
              <a:latin typeface="Liberation Serif"/>
              <a:cs typeface="Times New Roman" pitchFamily="18" charset="0"/>
            </a:endParaRPr>
          </a:p>
          <a:p>
            <a:pPr marL="109728" lvl="0" indent="0" algn="just" fontAlgn="auto">
              <a:spcAft>
                <a:spcPts val="0"/>
              </a:spcAft>
              <a:buClr>
                <a:srgbClr val="2DA2BF"/>
              </a:buClr>
              <a:buNone/>
              <a:defRPr/>
            </a:pPr>
            <a:r>
              <a:rPr lang="ru-RU" sz="2800" dirty="0" smtClean="0">
                <a:solidFill>
                  <a:prstClr val="black"/>
                </a:solidFill>
                <a:latin typeface="Liberation Serif"/>
                <a:cs typeface="Times New Roman" pitchFamily="18" charset="0"/>
              </a:rPr>
              <a:t>3. Региональное отделение </a:t>
            </a:r>
            <a:r>
              <a:rPr lang="ru-RU" sz="2800" dirty="0" smtClean="0">
                <a:solidFill>
                  <a:srgbClr val="FF0000"/>
                </a:solidFill>
                <a:latin typeface="Liberation Serif"/>
                <a:cs typeface="Times New Roman" pitchFamily="18" charset="0"/>
              </a:rPr>
              <a:t>Союза художников </a:t>
            </a:r>
            <a:r>
              <a:rPr lang="ru-RU" sz="2800" dirty="0" smtClean="0">
                <a:solidFill>
                  <a:prstClr val="black"/>
                </a:solidFill>
                <a:latin typeface="Liberation Serif"/>
                <a:cs typeface="Times New Roman" pitchFamily="18" charset="0"/>
              </a:rPr>
              <a:t>Российской Федерации</a:t>
            </a:r>
          </a:p>
          <a:p>
            <a:pPr marL="109728" lvl="0" indent="0" algn="just" fontAlgn="auto">
              <a:spcAft>
                <a:spcPts val="0"/>
              </a:spcAft>
              <a:buClr>
                <a:srgbClr val="2DA2BF"/>
              </a:buClr>
              <a:buNone/>
              <a:defRPr/>
            </a:pPr>
            <a:endParaRPr lang="ru-RU" sz="1000" dirty="0" smtClean="0">
              <a:solidFill>
                <a:prstClr val="black"/>
              </a:solidFill>
              <a:latin typeface="Liberation Serif"/>
              <a:cs typeface="Times New Roman" pitchFamily="18" charset="0"/>
            </a:endParaRPr>
          </a:p>
          <a:p>
            <a:pPr marL="109728" lvl="0" indent="0" algn="just" fontAlgn="auto">
              <a:spcAft>
                <a:spcPts val="0"/>
              </a:spcAft>
              <a:buClr>
                <a:srgbClr val="2DA2BF"/>
              </a:buClr>
              <a:buNone/>
              <a:defRPr/>
            </a:pPr>
            <a:r>
              <a:rPr lang="ru-RU" sz="2800" dirty="0" smtClean="0">
                <a:solidFill>
                  <a:prstClr val="black"/>
                </a:solidFill>
                <a:latin typeface="Liberation Serif"/>
                <a:cs typeface="Times New Roman" pitchFamily="18" charset="0"/>
              </a:rPr>
              <a:t>4. </a:t>
            </a:r>
            <a:r>
              <a:rPr lang="ru-RU" sz="2800" dirty="0" smtClean="0">
                <a:solidFill>
                  <a:srgbClr val="FF0000"/>
                </a:solidFill>
                <a:latin typeface="Liberation Serif"/>
                <a:cs typeface="Times New Roman" pitchFamily="18" charset="0"/>
              </a:rPr>
              <a:t>Союз</a:t>
            </a:r>
            <a:r>
              <a:rPr lang="ru-RU" sz="2800" dirty="0" smtClean="0">
                <a:solidFill>
                  <a:prstClr val="black"/>
                </a:solidFill>
                <a:latin typeface="Liberation Serif"/>
                <a:cs typeface="Times New Roman" pitchFamily="18" charset="0"/>
              </a:rPr>
              <a:t> «</a:t>
            </a:r>
            <a:r>
              <a:rPr lang="ru-RU" sz="2800" dirty="0" err="1" smtClean="0">
                <a:solidFill>
                  <a:prstClr val="black"/>
                </a:solidFill>
                <a:latin typeface="Liberation Serif"/>
                <a:cs typeface="Times New Roman" pitchFamily="18" charset="0"/>
              </a:rPr>
              <a:t>Антикоррупция</a:t>
            </a:r>
            <a:r>
              <a:rPr lang="ru-RU" sz="2800" dirty="0" smtClean="0">
                <a:solidFill>
                  <a:prstClr val="black"/>
                </a:solidFill>
                <a:latin typeface="Liberation Serif"/>
                <a:cs typeface="Times New Roman" pitchFamily="18" charset="0"/>
              </a:rPr>
              <a:t>»</a:t>
            </a:r>
            <a:endParaRPr lang="ru-RU" sz="2800" dirty="0">
              <a:solidFill>
                <a:prstClr val="black"/>
              </a:solidFill>
              <a:latin typeface="Liberation Serif"/>
              <a:cs typeface="Times New Roman" pitchFamily="18" charset="0"/>
            </a:endParaRPr>
          </a:p>
          <a:p>
            <a:pPr marL="109728" lvl="0" indent="0" fontAlgn="auto">
              <a:spcAft>
                <a:spcPts val="0"/>
              </a:spcAft>
              <a:buClr>
                <a:srgbClr val="2DA2BF"/>
              </a:buClr>
              <a:buNone/>
              <a:defRPr/>
            </a:pPr>
            <a:endParaRPr lang="ru-RU" sz="18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109728" lvl="0" indent="0" fontAlgn="auto">
              <a:spcAft>
                <a:spcPts val="0"/>
              </a:spcAft>
              <a:buClr>
                <a:srgbClr val="2DA2BF"/>
              </a:buClr>
              <a:buNone/>
              <a:defRPr/>
            </a:pPr>
            <a:endParaRPr lang="ru-RU" sz="12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endParaRPr lang="ru-RU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14290"/>
            <a:ext cx="8501122" cy="1054470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12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400" dirty="0" smtClean="0">
                <a:latin typeface="Liberation Serif"/>
              </a:rPr>
              <a:t>Участие институтов гражданского общества </a:t>
            </a:r>
            <a:br>
              <a:rPr lang="ru-RU" sz="2400" dirty="0" smtClean="0">
                <a:latin typeface="Liberation Serif"/>
              </a:rPr>
            </a:br>
            <a:r>
              <a:rPr lang="ru-RU" sz="2400" dirty="0" smtClean="0">
                <a:latin typeface="Liberation Serif"/>
              </a:rPr>
              <a:t>в противодействии коррупции</a:t>
            </a:r>
            <a:endParaRPr lang="ru-RU" sz="2400" dirty="0">
              <a:solidFill>
                <a:schemeClr val="accent5">
                  <a:lumMod val="50000"/>
                </a:schemeClr>
              </a:solidFill>
              <a:latin typeface="Liberation Serif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810348"/>
          </a:xfrm>
        </p:spPr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r>
              <a:rPr lang="ru-RU" sz="2000" dirty="0" smtClean="0"/>
              <a:t>  </a:t>
            </a:r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r>
              <a:rPr lang="ru-RU" sz="2400" dirty="0" smtClean="0"/>
              <a:t>                         </a:t>
            </a:r>
            <a:endParaRPr lang="ru-RU" sz="2000" dirty="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>
            <a:noAutofit/>
          </a:bodyPr>
          <a:lstStyle/>
          <a:p>
            <a:pPr algn="ctr"/>
            <a:r>
              <a:rPr lang="ru-RU" sz="2400" dirty="0" smtClean="0">
                <a:latin typeface="Liberation Serif"/>
              </a:rPr>
              <a:t>Повышение эффективности деятельности </a:t>
            </a:r>
            <a:br>
              <a:rPr lang="ru-RU" sz="2400" dirty="0" smtClean="0">
                <a:latin typeface="Liberation Serif"/>
              </a:rPr>
            </a:br>
            <a:r>
              <a:rPr lang="ru-RU" sz="2400" dirty="0" smtClean="0">
                <a:latin typeface="Liberation Serif"/>
              </a:rPr>
              <a:t>по противодействию коррупции</a:t>
            </a:r>
            <a:endParaRPr lang="ru-RU" sz="2400" i="1" dirty="0">
              <a:latin typeface="Liberation Serif"/>
              <a:cs typeface="Times New Roman" pitchFamily="18" charset="0"/>
            </a:endParaRPr>
          </a:p>
        </p:txBody>
      </p:sp>
      <p:sp>
        <p:nvSpPr>
          <p:cNvPr id="4" name="Стрелка вниз 3"/>
          <p:cNvSpPr/>
          <p:nvPr/>
        </p:nvSpPr>
        <p:spPr>
          <a:xfrm>
            <a:off x="899592" y="2420888"/>
            <a:ext cx="1857388" cy="107157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низ 5"/>
          <p:cNvSpPr/>
          <p:nvPr/>
        </p:nvSpPr>
        <p:spPr>
          <a:xfrm>
            <a:off x="5508104" y="2348880"/>
            <a:ext cx="1714512" cy="11430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539552" y="3717032"/>
          <a:ext cx="2543944" cy="121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43944"/>
              </a:tblGrid>
              <a:tr h="37084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ru-RU" sz="2000" dirty="0" smtClean="0"/>
                        <a:t>«</a:t>
                      </a:r>
                      <a:r>
                        <a:rPr lang="ru-RU" sz="1800" dirty="0" smtClean="0"/>
                        <a:t>о</a:t>
                      </a:r>
                      <a:r>
                        <a:rPr lang="en-US" sz="1800" dirty="0" smtClean="0"/>
                        <a:t>n</a:t>
                      </a:r>
                      <a:r>
                        <a:rPr lang="ru-RU" sz="1800" dirty="0" smtClean="0"/>
                        <a:t>-</a:t>
                      </a:r>
                      <a:r>
                        <a:rPr lang="en-US" sz="1800" dirty="0" smtClean="0"/>
                        <a:t>line</a:t>
                      </a:r>
                      <a:r>
                        <a:rPr lang="ru-RU" sz="1800" dirty="0" smtClean="0"/>
                        <a:t>» общение                                       (заседания комиссии, семинары)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5148064" y="3717032"/>
          <a:ext cx="2592288" cy="11521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2288"/>
              </a:tblGrid>
              <a:tr h="1152128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ru-RU" sz="1800" dirty="0" smtClean="0"/>
                        <a:t>Заочное проведение заседаний </a:t>
                      </a:r>
                    </a:p>
                    <a:p>
                      <a:pPr algn="ctr">
                        <a:buNone/>
                      </a:pPr>
                      <a:r>
                        <a:rPr lang="ru-RU" sz="1800" dirty="0" smtClean="0"/>
                        <a:t>комиссии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1979712" y="1412776"/>
          <a:ext cx="4392488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2488"/>
              </a:tblGrid>
              <a:tr h="3600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Новые формы</a:t>
                      </a:r>
                      <a:r>
                        <a:rPr lang="ru-RU" baseline="0" dirty="0" smtClean="0"/>
                        <a:t> работы </a:t>
                      </a:r>
                    </a:p>
                    <a:p>
                      <a:pPr algn="ctr"/>
                      <a:r>
                        <a:rPr lang="ru-RU" baseline="0" dirty="0" smtClean="0"/>
                        <a:t>в условиях пандемии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404664"/>
            <a:ext cx="8229600" cy="1008112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1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Расширение системы правового просвещения населения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2075" indent="0" algn="ctr">
              <a:buNone/>
            </a:pPr>
            <a:r>
              <a:rPr lang="ru-RU" sz="2800" b="1" u="sng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Мероприятия:</a:t>
            </a:r>
          </a:p>
          <a:p>
            <a:pPr marL="92075" indent="0" algn="just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dirty="0" smtClean="0">
                <a:latin typeface="Liberation Serif"/>
                <a:cs typeface="Times New Roman" panose="02020603050405020304" pitchFamily="18" charset="0"/>
              </a:rPr>
              <a:t>обучение </a:t>
            </a:r>
            <a:r>
              <a:rPr lang="ru-RU" sz="2000" dirty="0" smtClean="0">
                <a:solidFill>
                  <a:srgbClr val="FF0000"/>
                </a:solidFill>
                <a:latin typeface="Liberation Serif"/>
                <a:cs typeface="Times New Roman" panose="02020603050405020304" pitchFamily="18" charset="0"/>
              </a:rPr>
              <a:t>сотрудников</a:t>
            </a:r>
          </a:p>
          <a:p>
            <a:pPr marL="92075" indent="0" algn="just"/>
            <a:r>
              <a:rPr lang="ru-RU" sz="2000" dirty="0" smtClean="0">
                <a:latin typeface="Liberation Serif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Liberation Serif"/>
              </a:rPr>
              <a:t>«</a:t>
            </a:r>
            <a:r>
              <a:rPr lang="ru-RU" sz="2000" dirty="0" smtClean="0">
                <a:solidFill>
                  <a:srgbClr val="FF0000"/>
                </a:solidFill>
                <a:latin typeface="Liberation Serif"/>
              </a:rPr>
              <a:t>прямая линия</a:t>
            </a:r>
            <a:r>
              <a:rPr lang="ru-RU" sz="2000" dirty="0" smtClean="0">
                <a:latin typeface="Liberation Serif"/>
              </a:rPr>
              <a:t>» с гражданами по вопросам </a:t>
            </a:r>
            <a:r>
              <a:rPr lang="ru-RU" sz="2000" dirty="0" err="1" smtClean="0">
                <a:latin typeface="Liberation Serif"/>
              </a:rPr>
              <a:t>антикоррупционного</a:t>
            </a:r>
            <a:r>
              <a:rPr lang="ru-RU" sz="2000" dirty="0" smtClean="0">
                <a:latin typeface="Liberation Serif"/>
              </a:rPr>
              <a:t> просвещения</a:t>
            </a:r>
          </a:p>
          <a:p>
            <a:pPr marL="92075" indent="0" algn="just"/>
            <a:r>
              <a:rPr lang="ru-RU" sz="2000" dirty="0" smtClean="0">
                <a:latin typeface="Liberation Serif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Liberation Serif"/>
              </a:rPr>
              <a:t>оказание </a:t>
            </a:r>
            <a:r>
              <a:rPr lang="ru-RU" sz="2000" dirty="0" smtClean="0">
                <a:solidFill>
                  <a:srgbClr val="FF0000"/>
                </a:solidFill>
                <a:latin typeface="Liberation Serif"/>
              </a:rPr>
              <a:t>бесплатной</a:t>
            </a:r>
            <a:r>
              <a:rPr lang="ru-RU" sz="2000" dirty="0" smtClean="0">
                <a:latin typeface="Liberation Serif"/>
              </a:rPr>
              <a:t> </a:t>
            </a:r>
            <a:r>
              <a:rPr lang="ru-RU" sz="2000" dirty="0" smtClean="0">
                <a:solidFill>
                  <a:srgbClr val="FF0000"/>
                </a:solidFill>
                <a:latin typeface="Liberation Serif"/>
              </a:rPr>
              <a:t>юридической помощи </a:t>
            </a:r>
          </a:p>
          <a:p>
            <a:pPr marL="92075" indent="0" algn="just"/>
            <a:r>
              <a:rPr lang="ru-RU" sz="2000" dirty="0" smtClean="0">
                <a:latin typeface="Liberation Serif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Liberation Serif"/>
              </a:rPr>
              <a:t>проведение </a:t>
            </a:r>
            <a:r>
              <a:rPr lang="ru-RU" sz="2000" dirty="0" smtClean="0">
                <a:solidFill>
                  <a:srgbClr val="FF0000"/>
                </a:solidFill>
                <a:latin typeface="Liberation Serif"/>
              </a:rPr>
              <a:t>для обучающихся </a:t>
            </a:r>
            <a:r>
              <a:rPr lang="ru-RU" sz="2000" dirty="0" smtClean="0">
                <a:latin typeface="Liberation Serif"/>
              </a:rPr>
              <a:t>государственных образовательных учреждений </a:t>
            </a:r>
            <a:r>
              <a:rPr lang="ru-RU" sz="2000" dirty="0" smtClean="0">
                <a:solidFill>
                  <a:srgbClr val="FF0000"/>
                </a:solidFill>
                <a:latin typeface="Liberation Serif"/>
              </a:rPr>
              <a:t>бесед и лекций</a:t>
            </a:r>
          </a:p>
          <a:p>
            <a:pPr marL="92075" indent="0" algn="just"/>
            <a:r>
              <a:rPr lang="ru-RU" sz="2000" dirty="0" smtClean="0">
                <a:latin typeface="Liberation Serif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Liberation Serif"/>
              </a:rPr>
              <a:t>проведение в государственных </a:t>
            </a:r>
            <a:r>
              <a:rPr lang="ru-RU" sz="2000" dirty="0" smtClean="0">
                <a:solidFill>
                  <a:srgbClr val="FF0000"/>
                </a:solidFill>
                <a:latin typeface="Liberation Serif"/>
              </a:rPr>
              <a:t>библиотеках</a:t>
            </a:r>
            <a:r>
              <a:rPr lang="ru-RU" sz="2000" dirty="0" smtClean="0">
                <a:latin typeface="Liberation Serif"/>
              </a:rPr>
              <a:t> </a:t>
            </a:r>
            <a:r>
              <a:rPr lang="ru-RU" sz="2000" dirty="0" smtClean="0">
                <a:solidFill>
                  <a:srgbClr val="FF0000"/>
                </a:solidFill>
                <a:latin typeface="Liberation Serif"/>
              </a:rPr>
              <a:t>тематических мероприятий</a:t>
            </a:r>
            <a:r>
              <a:rPr lang="ru-RU" sz="2000" dirty="0" smtClean="0">
                <a:latin typeface="Liberation Serif"/>
              </a:rPr>
              <a:t>, направленных на повышение уровня правосознания и правовой культуры населения</a:t>
            </a:r>
          </a:p>
          <a:p>
            <a:pPr marL="92075" indent="0" algn="just"/>
            <a:r>
              <a:rPr lang="ru-RU" sz="2000" dirty="0" smtClean="0">
                <a:latin typeface="Liberation Serif"/>
              </a:rPr>
              <a:t> исполнение Плана мероприятий Министерства по реализации </a:t>
            </a:r>
            <a:r>
              <a:rPr lang="ru-RU" sz="2000" dirty="0" smtClean="0">
                <a:solidFill>
                  <a:srgbClr val="FF0000"/>
                </a:solidFill>
                <a:latin typeface="Liberation Serif"/>
              </a:rPr>
              <a:t>Концепции развития правовой грамотности и правосознания </a:t>
            </a:r>
            <a:r>
              <a:rPr lang="ru-RU" sz="2000" dirty="0" smtClean="0">
                <a:latin typeface="Liberation Serif"/>
              </a:rPr>
              <a:t>граждан в Свердловской области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50" y="1357313"/>
            <a:ext cx="8572500" cy="4525962"/>
          </a:xfrm>
        </p:spPr>
        <p:txBody>
          <a:bodyPr>
            <a:normAutofit/>
          </a:bodyPr>
          <a:lstStyle/>
          <a:p>
            <a:pPr marL="109537" indent="0" algn="ctr">
              <a:lnSpc>
                <a:spcPct val="90000"/>
              </a:lnSpc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90000"/>
              </a:lnSpc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endParaRPr lang="ru-RU" sz="2500" dirty="0" smtClean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642918"/>
            <a:ext cx="8033546" cy="725470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1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000" i="1" dirty="0" smtClean="0">
                <a:latin typeface="Liberation Serif"/>
              </a:rPr>
              <a:t>Активная деятельность учреждений сферы культуры </a:t>
            </a:r>
            <a:br>
              <a:rPr lang="ru-RU" sz="2000" i="1" dirty="0" smtClean="0">
                <a:latin typeface="Liberation Serif"/>
              </a:rPr>
            </a:br>
            <a:r>
              <a:rPr lang="ru-RU" sz="2000" i="1" dirty="0" smtClean="0">
                <a:latin typeface="Liberation Serif"/>
              </a:rPr>
              <a:t>и искусства в сфере противодействия коррупции</a:t>
            </a:r>
            <a:endParaRPr lang="ru-RU" sz="2000" i="1" dirty="0">
              <a:latin typeface="Liberation Serif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39552" y="1628801"/>
          <a:ext cx="8208912" cy="45835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49691"/>
                <a:gridCol w="3759221"/>
              </a:tblGrid>
              <a:tr h="377266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Учреждения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Мероприятия</a:t>
                      </a:r>
                      <a:endParaRPr lang="ru-RU" dirty="0"/>
                    </a:p>
                  </a:txBody>
                  <a:tcPr/>
                </a:tc>
              </a:tr>
              <a:tr h="3943214">
                <a:tc>
                  <a:txBody>
                    <a:bodyPr/>
                    <a:lstStyle/>
                    <a:p>
                      <a:pPr marL="0" indent="7938" algn="ctr"/>
                      <a:r>
                        <a:rPr lang="ru-RU" sz="1800" b="1" u="sng" dirty="0" smtClean="0">
                          <a:latin typeface="Liberation Serif"/>
                          <a:cs typeface="Times New Roman" pitchFamily="18" charset="0"/>
                        </a:rPr>
                        <a:t>67 учреждений:</a:t>
                      </a:r>
                    </a:p>
                    <a:p>
                      <a:pPr marL="0" indent="7938"/>
                      <a:endParaRPr lang="ru-RU" sz="1800" b="1" dirty="0" smtClean="0">
                        <a:latin typeface="Liberation Serif"/>
                        <a:cs typeface="Times New Roman" pitchFamily="18" charset="0"/>
                      </a:endParaRPr>
                    </a:p>
                    <a:p>
                      <a:pPr marL="0" indent="7938">
                        <a:buFont typeface="Arial" pitchFamily="34" charset="0"/>
                        <a:buChar char="•"/>
                      </a:pPr>
                      <a:r>
                        <a:rPr lang="ru-RU" sz="1800" b="1" dirty="0" smtClean="0">
                          <a:latin typeface="Liberation Serif"/>
                          <a:cs typeface="Times New Roman" pitchFamily="18" charset="0"/>
                        </a:rPr>
                        <a:t> 4 библиотеки </a:t>
                      </a:r>
                    </a:p>
                    <a:p>
                      <a:pPr marL="0" indent="7938">
                        <a:buFont typeface="Arial" pitchFamily="34" charset="0"/>
                        <a:buChar char="•"/>
                      </a:pPr>
                      <a:r>
                        <a:rPr lang="ru-RU" sz="1800" b="1" dirty="0" smtClean="0">
                          <a:latin typeface="Liberation Serif"/>
                          <a:cs typeface="Times New Roman" pitchFamily="18" charset="0"/>
                        </a:rPr>
                        <a:t> 8 музеев </a:t>
                      </a:r>
                    </a:p>
                    <a:p>
                      <a:pPr marL="0" indent="7938">
                        <a:buFont typeface="Arial" pitchFamily="34" charset="0"/>
                        <a:buChar char="•"/>
                      </a:pPr>
                      <a:r>
                        <a:rPr lang="ru-RU" sz="1800" b="1" dirty="0" smtClean="0">
                          <a:latin typeface="Liberation Serif"/>
                          <a:cs typeface="Times New Roman" pitchFamily="18" charset="0"/>
                        </a:rPr>
                        <a:t> 4 </a:t>
                      </a:r>
                      <a:r>
                        <a:rPr lang="ru-RU" sz="1800" b="1" dirty="0" err="1" smtClean="0">
                          <a:latin typeface="Liberation Serif"/>
                          <a:cs typeface="Times New Roman" pitchFamily="18" charset="0"/>
                        </a:rPr>
                        <a:t>культурно-досуговых</a:t>
                      </a:r>
                      <a:r>
                        <a:rPr lang="ru-RU" sz="1800" b="1" dirty="0" smtClean="0">
                          <a:latin typeface="Liberation Serif"/>
                          <a:cs typeface="Times New Roman" pitchFamily="18" charset="0"/>
                        </a:rPr>
                        <a:t> учреждения </a:t>
                      </a:r>
                    </a:p>
                    <a:p>
                      <a:pPr marL="0" indent="7938">
                        <a:buFont typeface="Arial" pitchFamily="34" charset="0"/>
                        <a:buChar char="•"/>
                      </a:pPr>
                      <a:r>
                        <a:rPr lang="ru-RU" sz="1800" b="1" dirty="0" smtClean="0">
                          <a:latin typeface="Liberation Serif"/>
                          <a:cs typeface="Times New Roman" pitchFamily="18" charset="0"/>
                        </a:rPr>
                        <a:t> 43 учреждения сферы образования в области культуры и искусства</a:t>
                      </a:r>
                    </a:p>
                    <a:p>
                      <a:pPr marL="0" indent="7938">
                        <a:buFont typeface="Arial" pitchFamily="34" charset="0"/>
                        <a:buChar char="•"/>
                      </a:pPr>
                      <a:r>
                        <a:rPr lang="ru-RU" sz="1800" b="1" dirty="0" smtClean="0">
                          <a:latin typeface="Liberation Serif"/>
                          <a:cs typeface="Times New Roman" pitchFamily="18" charset="0"/>
                        </a:rPr>
                        <a:t> 1 средство массовой информации</a:t>
                      </a:r>
                    </a:p>
                    <a:p>
                      <a:pPr marL="0" indent="7938">
                        <a:buFont typeface="Arial" pitchFamily="34" charset="0"/>
                        <a:buChar char="•"/>
                      </a:pPr>
                      <a:r>
                        <a:rPr lang="ru-RU" sz="1800" b="1" dirty="0" smtClean="0">
                          <a:latin typeface="Liberation Serif"/>
                          <a:cs typeface="Times New Roman" pitchFamily="18" charset="0"/>
                        </a:rPr>
                        <a:t> 3 театра </a:t>
                      </a:r>
                    </a:p>
                    <a:p>
                      <a:pPr marL="0" indent="7938">
                        <a:buFont typeface="Arial" pitchFamily="34" charset="0"/>
                        <a:buChar char="•"/>
                      </a:pPr>
                      <a:r>
                        <a:rPr lang="ru-RU" sz="1800" b="1" dirty="0" smtClean="0">
                          <a:latin typeface="Liberation Serif"/>
                          <a:cs typeface="Times New Roman" pitchFamily="18" charset="0"/>
                        </a:rPr>
                        <a:t> 3 концертные организации</a:t>
                      </a:r>
                    </a:p>
                    <a:p>
                      <a:pPr marL="0" indent="7938">
                        <a:buFont typeface="Arial" pitchFamily="34" charset="0"/>
                        <a:buChar char="•"/>
                      </a:pPr>
                      <a:r>
                        <a:rPr lang="ru-RU" sz="1800" b="1" dirty="0" smtClean="0">
                          <a:latin typeface="Liberation Serif"/>
                          <a:cs typeface="Times New Roman" pitchFamily="18" charset="0"/>
                        </a:rPr>
                        <a:t> 1 централизованная бухгалтерия</a:t>
                      </a:r>
                      <a:endParaRPr lang="ru-RU" sz="1000" dirty="0">
                        <a:latin typeface="Liberation Serif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u="sng" kern="1200" dirty="0" err="1" smtClean="0">
                          <a:solidFill>
                            <a:schemeClr val="dk1"/>
                          </a:solidFill>
                          <a:latin typeface="Liberation Serif"/>
                          <a:ea typeface="+mn-ea"/>
                          <a:cs typeface="Times New Roman" pitchFamily="18" charset="0"/>
                        </a:rPr>
                        <a:t>Антикоррупционное</a:t>
                      </a:r>
                      <a:r>
                        <a:rPr kumimoji="0" lang="ru-RU" sz="1800" b="1" u="sng" kern="1200" dirty="0" smtClean="0">
                          <a:solidFill>
                            <a:schemeClr val="dk1"/>
                          </a:solidFill>
                          <a:latin typeface="Liberation Serif"/>
                          <a:ea typeface="+mn-ea"/>
                          <a:cs typeface="Times New Roman" pitchFamily="18" charset="0"/>
                        </a:rPr>
                        <a:t> просвещение:</a:t>
                      </a:r>
                    </a:p>
                    <a:p>
                      <a:endParaRPr lang="ru-RU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dirty="0" smtClean="0"/>
                        <a:t> </a:t>
                      </a:r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Liberation Serif"/>
                          <a:ea typeface="+mn-ea"/>
                          <a:cs typeface="Times New Roman" pitchFamily="18" charset="0"/>
                        </a:rPr>
                        <a:t>тематические выставки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Liberation Serif"/>
                          <a:ea typeface="+mn-ea"/>
                          <a:cs typeface="Times New Roman" pitchFamily="18" charset="0"/>
                        </a:rPr>
                        <a:t> лекции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Liberation Serif"/>
                          <a:ea typeface="+mn-ea"/>
                          <a:cs typeface="Times New Roman" pitchFamily="18" charset="0"/>
                        </a:rPr>
                        <a:t> беседы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Liberation Serif"/>
                          <a:ea typeface="+mn-ea"/>
                          <a:cs typeface="Times New Roman" pitchFamily="18" charset="0"/>
                        </a:rPr>
                        <a:t> классные часы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Liberation Serif"/>
                          <a:ea typeface="+mn-ea"/>
                          <a:cs typeface="Times New Roman" pitchFamily="18" charset="0"/>
                        </a:rPr>
                        <a:t> совещания и круглые столы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Liberation Serif"/>
                          <a:ea typeface="+mn-ea"/>
                          <a:cs typeface="Times New Roman" pitchFamily="18" charset="0"/>
                        </a:rPr>
                        <a:t> бесплатная</a:t>
                      </a:r>
                      <a:r>
                        <a:rPr kumimoji="0" lang="ru-RU" sz="1800" b="1" kern="1200" baseline="0" dirty="0" smtClean="0">
                          <a:solidFill>
                            <a:schemeClr val="dk1"/>
                          </a:solidFill>
                          <a:latin typeface="Liberation Serif"/>
                          <a:ea typeface="+mn-ea"/>
                          <a:cs typeface="Times New Roman" pitchFamily="18" charset="0"/>
                        </a:rPr>
                        <a:t> юридическая помощь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kumimoji="0" lang="ru-RU" sz="1800" b="1" kern="1200" baseline="0" dirty="0" smtClean="0">
                          <a:solidFill>
                            <a:schemeClr val="dk1"/>
                          </a:solidFill>
                          <a:latin typeface="Liberation Serif"/>
                          <a:ea typeface="+mn-ea"/>
                          <a:cs typeface="Times New Roman" pitchFamily="18" charset="0"/>
                        </a:rPr>
                        <a:t> конкурсы рисунков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kumimoji="0" lang="ru-RU" sz="1800" b="1" kern="1200" baseline="0" dirty="0" smtClean="0">
                          <a:solidFill>
                            <a:schemeClr val="dk1"/>
                          </a:solidFill>
                          <a:latin typeface="Liberation Serif"/>
                          <a:ea typeface="+mn-ea"/>
                          <a:cs typeface="Times New Roman" pitchFamily="18" charset="0"/>
                        </a:rPr>
                        <a:t> театральные постановки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kumimoji="0" lang="ru-RU" sz="1800" b="1" kern="1200" baseline="0" dirty="0" smtClean="0">
                          <a:solidFill>
                            <a:schemeClr val="dk1"/>
                          </a:solidFill>
                          <a:latin typeface="Liberation Serif"/>
                          <a:ea typeface="+mn-ea"/>
                          <a:cs typeface="Times New Roman" pitchFamily="18" charset="0"/>
                        </a:rPr>
                        <a:t> наглядная «агитация» (стенды, сайты)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kumimoji="0" lang="ru-RU" sz="1800" b="1" kern="1200" dirty="0" smtClean="0">
                        <a:solidFill>
                          <a:schemeClr val="dk1"/>
                        </a:solidFill>
                        <a:latin typeface="Liberation Serif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1428</TotalTime>
  <Words>377</Words>
  <Application>Microsoft Office PowerPoint</Application>
  <PresentationFormat>Экран (4:3)</PresentationFormat>
  <Paragraphs>94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Открытая</vt:lpstr>
      <vt:lpstr>  </vt:lpstr>
      <vt:lpstr>План работы Министерства культуры Свердловской области  по противодействию коррупции  в 2020 году</vt:lpstr>
      <vt:lpstr>План работы Министерства культуры Свердловской области по противодействию коррупции  в 2020 году</vt:lpstr>
      <vt:lpstr>Участие институтов гражданского общества  в противодействии коррупции</vt:lpstr>
      <vt:lpstr>Повышение эффективности деятельности  по противодействию коррупции</vt:lpstr>
      <vt:lpstr>  Расширение системы правового просвещения населения  </vt:lpstr>
      <vt:lpstr>Активная деятельность учреждений сферы культуры  и искусства в сфере противодействия коррупции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«Внедрение «эффективных контрактов» и синхронизация показателей эффективности деятельности с достижением целевых показателей региональных «дорожных карт» изменений в бюджетной сфере»</dc:title>
  <dc:creator>Мажирова Елена Владимировна</dc:creator>
  <cp:lastModifiedBy>Саванникова Наталья Аллямовна</cp:lastModifiedBy>
  <cp:revision>128</cp:revision>
  <dcterms:modified xsi:type="dcterms:W3CDTF">2021-02-03T06:29:26Z</dcterms:modified>
</cp:coreProperties>
</file>