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002138651260971"/>
          <c:y val="0.2788748780999642"/>
          <c:w val="0.87997869342589097"/>
          <c:h val="0.7015288899523984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1"/>
            <c:bubble3D val="0"/>
            <c:explosion val="41"/>
          </c:dPt>
          <c:dLbls>
            <c:dLbl>
              <c:idx val="0"/>
              <c:layout>
                <c:manualLayout>
                  <c:x val="0.20262555952564409"/>
                  <c:y val="-0.2354460615487168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78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%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3324616709254527"/>
                  <c:y val="-0.2137642601114496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100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%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bubble3D val="0"/>
            <c:explosion val="0"/>
          </c:dPt>
          <c:dLbls>
            <c:dLbl>
              <c:idx val="0"/>
              <c:layout>
                <c:manualLayout>
                  <c:x val="8.5524392792335244E-2"/>
                  <c:y val="-0.11192737843943265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56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%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56</c:v>
                </c:pt>
                <c:pt idx="1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2985549107815741"/>
                  <c:y val="-5.357310726158631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68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%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68</c:v>
                </c:pt>
                <c:pt idx="1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1469772589370419"/>
                  <c:y val="2.837058508650553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62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%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62</c:v>
                </c:pt>
                <c:pt idx="1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3109994581100967"/>
                  <c:y val="0.1175798175202755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9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%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</c:v>
                </c:pt>
                <c:pt idx="1">
                  <c:v>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8.2381944935411219E-2"/>
                  <c:y val="-4.231474280635484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78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%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78</c:v>
                </c:pt>
                <c:pt idx="1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4223330024262537E-2"/>
          <c:y val="6.9812555549383398E-2"/>
          <c:w val="0.9191640743621079"/>
          <c:h val="0.838328148724215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0627476576676677"/>
                  <c:y val="-6.47931479835573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34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%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531138117270128E-2"/>
                  <c:y val="2.5787065326074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66</a:t>
                    </a:r>
                    <a:r>
                      <a: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%</a:t>
                    </a:r>
                    <a:endParaRPr lang="en-US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34</c:v>
                </c:pt>
                <c:pt idx="1">
                  <c:v>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6363942686970374E-2"/>
          <c:y val="0.13278925972825212"/>
          <c:w val="0.8241655434811086"/>
          <c:h val="0.7648293255353982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1"/>
          <c:dPt>
            <c:idx val="0"/>
            <c:bubble3D val="0"/>
            <c:explosion val="0"/>
            <c:spPr>
              <a:solidFill>
                <a:schemeClr val="accent1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explosion val="2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6.406232640817687E-2"/>
                  <c:y val="-0.11672834760411642"/>
                </c:manualLayout>
              </c:layout>
              <c:tx>
                <c:rich>
                  <a:bodyPr/>
                  <a:lstStyle/>
                  <a:p>
                    <a:pPr>
                      <a:defRPr i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i="1" dirty="0" smtClean="0"/>
                      <a:t>провели (выявлены проблемы)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3813156562851042"/>
                  <c:y val="-0.14695326318539959"/>
                </c:manualLayout>
              </c:layout>
              <c:tx>
                <c:rich>
                  <a:bodyPr/>
                  <a:lstStyle/>
                  <a:p>
                    <a:pPr>
                      <a:defRPr i="1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i="1" dirty="0" smtClean="0"/>
                      <a:t>провели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9.8669061502050848E-2"/>
                  <c:y val="-7.8999022652355685E-2"/>
                </c:manualLayout>
              </c:layout>
              <c:tx>
                <c:rich>
                  <a:bodyPr/>
                  <a:lstStyle/>
                  <a:p>
                    <a:pPr>
                      <a:defRPr sz="1800" i="1"/>
                    </a:pPr>
                    <a:r>
                      <a:rPr lang="ru-RU" sz="1800" i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не</a:t>
                    </a:r>
                    <a:r>
                      <a:rPr lang="ru-RU" sz="1800" i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 провели</a:t>
                    </a:r>
                    <a:endParaRPr lang="en-US" sz="180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i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</c:v>
                </c:pt>
                <c:pt idx="1">
                  <c:v>16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9732742-C08B-49B3-8359-AC205CF2D6A3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11166A0-72F7-440C-9CDA-D584854A30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A7011-D21D-4DDC-971A-97B29BB50F25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6ADEC-CB52-497E-9F0E-FE76F501C7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D14F3-06EE-41B6-8580-9F5F341CF12B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B1A35-19CF-4CEC-90AC-CE3B20E090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ED253-4E1E-4547-BC60-7A560FBB4793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CBCB5-36FD-421D-86F5-3A29010F00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36D020-3261-4F51-AD58-BD2494ABCF27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0AE41F-D547-40FC-BB0D-EA9F51A92B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D90D15-E0EA-4CEF-960A-7CAB3B370CB4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AA30A1-E0B6-4FBA-A67C-6F2243E4E4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DFC41F-BE75-4F2C-8916-CC3E8FEBD538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9878ED-1529-463C-B0D6-81FAAABC10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B7467B-728C-4766-9380-66F199C184E9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B11B4E-0D50-438C-A10C-BDD23C0DB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C7B92-2D02-4DBE-BB98-4FDD91BBD59D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893D6-C23C-4441-8107-C8E23CE62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1141F0F-E17D-4D36-81DA-289FE6965ACB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11AE96B-1CCE-44E5-B111-2B102D988C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CDF22CF-E055-4036-AEDE-64AC7396A428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9590E9C-974A-4F52-8974-5CF31FA367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F8F1693-3F5C-4BDA-8226-672B0B562A7D}" type="datetimeFigureOut">
              <a:rPr lang="ru-RU"/>
              <a:pPr>
                <a:defRPr/>
              </a:pPr>
              <a:t>31.01.2019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D820AA0-B25D-4E69-82C6-0233739DA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3" r:id="rId2"/>
    <p:sldLayoutId id="2147483745" r:id="rId3"/>
    <p:sldLayoutId id="2147483746" r:id="rId4"/>
    <p:sldLayoutId id="2147483747" r:id="rId5"/>
    <p:sldLayoutId id="2147483748" r:id="rId6"/>
    <p:sldLayoutId id="2147483742" r:id="rId7"/>
    <p:sldLayoutId id="2147483749" r:id="rId8"/>
    <p:sldLayoutId id="2147483750" r:id="rId9"/>
    <p:sldLayoutId id="2147483741" r:id="rId10"/>
    <p:sldLayoutId id="214748374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788024" y="3573016"/>
            <a:ext cx="4058764" cy="1224136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3200" i="1" dirty="0" smtClean="0">
                <a:effectLst/>
                <a:latin typeface="Times New Roman"/>
                <a:ea typeface="Calibri"/>
              </a:rPr>
              <a:t/>
            </a:r>
            <a:br>
              <a:rPr lang="ru-RU" sz="3200" i="1" dirty="0" smtClean="0">
                <a:effectLst/>
                <a:latin typeface="Times New Roman"/>
                <a:ea typeface="Calibri"/>
              </a:rPr>
            </a:br>
            <a:r>
              <a:rPr lang="ru-RU" sz="3200" i="1" dirty="0" smtClean="0">
                <a:effectLst/>
                <a:latin typeface="Times New Roman"/>
                <a:ea typeface="Calibri"/>
              </a:rPr>
              <a:t/>
            </a:r>
            <a:br>
              <a:rPr lang="ru-RU" sz="3200" i="1" dirty="0" smtClean="0">
                <a:effectLst/>
                <a:latin typeface="Times New Roman"/>
                <a:ea typeface="Calibri"/>
              </a:rPr>
            </a:br>
            <a:r>
              <a:rPr lang="ru-RU" sz="3200" i="1" dirty="0">
                <a:effectLst/>
                <a:latin typeface="Times New Roman"/>
                <a:ea typeface="Calibri"/>
              </a:rPr>
              <a:t/>
            </a:r>
            <a:br>
              <a:rPr lang="ru-RU" sz="3200" i="1" dirty="0">
                <a:effectLst/>
                <a:latin typeface="Times New Roman"/>
                <a:ea typeface="Calibri"/>
              </a:rPr>
            </a:br>
            <a:r>
              <a:rPr lang="ru-RU" sz="3200" i="1" dirty="0" smtClean="0">
                <a:effectLst/>
                <a:latin typeface="Times New Roman"/>
                <a:ea typeface="Calibri"/>
              </a:rPr>
              <a:t/>
            </a:r>
            <a:br>
              <a:rPr lang="ru-RU" sz="3200" i="1" dirty="0" smtClean="0">
                <a:effectLst/>
                <a:latin typeface="Times New Roman"/>
                <a:ea typeface="Calibri"/>
              </a:rPr>
            </a:br>
            <a:r>
              <a:rPr lang="ru-RU" sz="1400" b="0" dirty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Е.В. Мажирова, заместитель </a:t>
            </a:r>
            <a:r>
              <a:rPr lang="ru-RU" sz="1400" b="0" dirty="0" smtClean="0">
                <a:solidFill>
                  <a:schemeClr val="tx1"/>
                </a:solidFill>
                <a:effectLst/>
                <a:latin typeface="Times New Roman"/>
                <a:ea typeface="Calibri"/>
              </a:rPr>
              <a:t>начальника отдела государственной гражданской службы, правового и документационного обеспечения, административной работы и сводного анализа Министерства культуры Свердловской области</a:t>
            </a:r>
            <a:endParaRPr lang="ru-RU" sz="1400" b="0" dirty="0">
              <a:solidFill>
                <a:schemeClr val="tx1"/>
              </a:solidFill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500063"/>
            <a:ext cx="7772400" cy="3216969"/>
          </a:xfrm>
        </p:spPr>
        <p:txBody>
          <a:bodyPr/>
          <a:lstStyle/>
          <a:p>
            <a:pPr marR="0" algn="ctr"/>
            <a:r>
              <a:rPr lang="ru-RU" sz="3600" b="1" i="1" dirty="0">
                <a:latin typeface="Times New Roman"/>
                <a:ea typeface="Calibri"/>
              </a:rPr>
              <a:t>О деятельности </a:t>
            </a:r>
            <a:br>
              <a:rPr lang="ru-RU" sz="3600" b="1" i="1" dirty="0">
                <a:latin typeface="Times New Roman"/>
                <a:ea typeface="Calibri"/>
              </a:rPr>
            </a:br>
            <a:r>
              <a:rPr lang="ru-RU" sz="3600" b="1" i="1" dirty="0">
                <a:latin typeface="Times New Roman"/>
                <a:ea typeface="Calibri"/>
              </a:rPr>
              <a:t>государственных учреждений </a:t>
            </a:r>
            <a:endParaRPr lang="ru-RU" sz="3600" b="1" i="1" dirty="0" smtClean="0">
              <a:latin typeface="Times New Roman"/>
              <a:ea typeface="Calibri"/>
            </a:endParaRPr>
          </a:p>
          <a:p>
            <a:pPr marR="0" algn="ctr"/>
            <a:r>
              <a:rPr lang="ru-RU" sz="3600" b="1" i="1" dirty="0" smtClean="0">
                <a:latin typeface="Times New Roman"/>
                <a:ea typeface="Calibri"/>
              </a:rPr>
              <a:t>Свердловской </a:t>
            </a:r>
            <a:r>
              <a:rPr lang="ru-RU" sz="3600" b="1" i="1" dirty="0">
                <a:latin typeface="Times New Roman"/>
                <a:ea typeface="Calibri"/>
              </a:rPr>
              <a:t>области </a:t>
            </a:r>
            <a:br>
              <a:rPr lang="ru-RU" sz="3600" b="1" i="1" dirty="0">
                <a:latin typeface="Times New Roman"/>
                <a:ea typeface="Calibri"/>
              </a:rPr>
            </a:br>
            <a:r>
              <a:rPr lang="ru-RU" sz="3600" b="1" i="1" dirty="0">
                <a:latin typeface="Times New Roman"/>
                <a:ea typeface="Calibri"/>
              </a:rPr>
              <a:t>в сфере противодействия коррупции </a:t>
            </a:r>
            <a:br>
              <a:rPr lang="ru-RU" sz="3600" b="1" i="1" dirty="0">
                <a:latin typeface="Times New Roman"/>
                <a:ea typeface="Calibri"/>
              </a:rPr>
            </a:br>
            <a:r>
              <a:rPr lang="ru-RU" sz="3600" b="1" i="1" dirty="0">
                <a:latin typeface="Times New Roman"/>
                <a:ea typeface="Calibri"/>
              </a:rPr>
              <a:t>по итогам 2017 года</a:t>
            </a:r>
            <a:r>
              <a:rPr lang="ru-RU" sz="2800" b="1" i="1" dirty="0"/>
              <a:t/>
            </a:r>
            <a:br>
              <a:rPr lang="ru-RU" sz="2800" b="1" i="1" dirty="0"/>
            </a:b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1"/>
          <p:cNvSpPr>
            <a:spLocks noChangeArrowheads="1"/>
          </p:cNvSpPr>
          <p:nvPr/>
        </p:nvSpPr>
        <p:spPr bwMode="auto">
          <a:xfrm>
            <a:off x="3468108" y="6187559"/>
            <a:ext cx="22077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>
              <a:tabLst>
                <a:tab pos="4625975" algn="ctr"/>
                <a:tab pos="6029325" algn="l"/>
              </a:tabLs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 декабря 2017 </a:t>
            </a:r>
            <a:r>
              <a:rPr lang="ru-RU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года</a:t>
            </a: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204864"/>
            <a:ext cx="8208912" cy="3960440"/>
          </a:xfrm>
        </p:spPr>
        <p:txBody>
          <a:bodyPr>
            <a:normAutofit fontScale="47500" lnSpcReduction="20000"/>
          </a:bodyPr>
          <a:lstStyle/>
          <a:p>
            <a:pPr marL="109537" indent="0">
              <a:buNone/>
            </a:pPr>
            <a:endParaRPr lang="ru-RU" dirty="0" smtClean="0"/>
          </a:p>
          <a:p>
            <a:pPr marL="0" indent="442913" algn="just">
              <a:buNone/>
            </a:pPr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Обязанность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организации разрабатывать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предупреждению коррупции, среди которых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9537" indent="0">
              <a:buNone/>
            </a:pPr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8288" indent="174625"/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подразделений или должностных лиц,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ответственных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профилактику коррупционных и иных правонарушений;</a:t>
            </a:r>
          </a:p>
          <a:p>
            <a:pPr marL="268288" indent="174625"/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сотрудничество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правоохранительными органами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68288" indent="174625"/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внедрение в практику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стандартов и процедур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направленных на обеспечение добросовестной работы организации;</a:t>
            </a:r>
          </a:p>
          <a:p>
            <a:pPr marL="268288" indent="174625"/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этики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служебного поведения работников организации;</a:t>
            </a:r>
          </a:p>
          <a:p>
            <a:pPr marL="268288" indent="174625"/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предотвращение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урегулирование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конфликта интересов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68288" indent="174625"/>
            <a:r>
              <a:rPr lang="ru-RU" sz="4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недопущение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неофициальной отчетности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использования 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поддельных документов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92696"/>
            <a:ext cx="8229600" cy="144016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i="1" dirty="0" smtClean="0">
                <a:effectLst/>
                <a:latin typeface="Times New Roman"/>
                <a:ea typeface="Calibri"/>
              </a:rPr>
              <a:t>Статья 13.3 </a:t>
            </a:r>
            <a:br>
              <a:rPr lang="ru-RU" sz="2400" i="1" dirty="0" smtClean="0">
                <a:effectLst/>
                <a:latin typeface="Times New Roman"/>
                <a:ea typeface="Calibri"/>
              </a:rPr>
            </a:br>
            <a:r>
              <a:rPr lang="ru-RU" sz="2400" i="1" dirty="0" smtClean="0">
                <a:effectLst/>
                <a:latin typeface="Times New Roman"/>
                <a:ea typeface="Calibri"/>
              </a:rPr>
              <a:t>Федерального </a:t>
            </a:r>
            <a:r>
              <a:rPr lang="ru-RU" sz="2400" i="1" dirty="0">
                <a:effectLst/>
                <a:latin typeface="Times New Roman"/>
                <a:ea typeface="Calibri"/>
              </a:rPr>
              <a:t>закона </a:t>
            </a:r>
            <a:r>
              <a:rPr lang="ru-RU" sz="2400" i="1" dirty="0" smtClean="0">
                <a:effectLst/>
                <a:latin typeface="Times New Roman"/>
                <a:ea typeface="Calibri"/>
              </a:rPr>
              <a:t>от </a:t>
            </a:r>
            <a:r>
              <a:rPr lang="ru-RU" sz="2400" i="1" dirty="0">
                <a:effectLst/>
                <a:latin typeface="Times New Roman"/>
                <a:ea typeface="Calibri"/>
              </a:rPr>
              <a:t>25 декабря 2008 года </a:t>
            </a:r>
            <a:r>
              <a:rPr lang="ru-RU" sz="2400" i="1" dirty="0" smtClean="0">
                <a:effectLst/>
                <a:latin typeface="Times New Roman"/>
                <a:ea typeface="Calibri"/>
              </a:rPr>
              <a:t>№ </a:t>
            </a:r>
            <a:r>
              <a:rPr lang="ru-RU" sz="2400" i="1" dirty="0">
                <a:effectLst/>
                <a:latin typeface="Times New Roman"/>
                <a:ea typeface="Calibri"/>
              </a:rPr>
              <a:t>273-ФЗ </a:t>
            </a:r>
            <a:r>
              <a:rPr lang="ru-RU" sz="2400" i="1" dirty="0" smtClean="0">
                <a:effectLst/>
                <a:latin typeface="Times New Roman"/>
                <a:ea typeface="Calibri"/>
              </a:rPr>
              <a:t/>
            </a:r>
            <a:br>
              <a:rPr lang="ru-RU" sz="2400" i="1" dirty="0" smtClean="0">
                <a:effectLst/>
                <a:latin typeface="Times New Roman"/>
                <a:ea typeface="Calibri"/>
              </a:rPr>
            </a:br>
            <a:r>
              <a:rPr lang="ru-RU" sz="2400" i="1" dirty="0" smtClean="0">
                <a:effectLst/>
                <a:latin typeface="Times New Roman"/>
                <a:ea typeface="Calibri"/>
              </a:rPr>
              <a:t>«</a:t>
            </a:r>
            <a:r>
              <a:rPr lang="ru-RU" sz="2400" i="1" dirty="0">
                <a:effectLst/>
                <a:latin typeface="Times New Roman"/>
                <a:ea typeface="Calibri"/>
              </a:rPr>
              <a:t>О противодействии коррупции» 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204864"/>
            <a:ext cx="7958088" cy="3888432"/>
          </a:xfrm>
        </p:spPr>
        <p:txBody>
          <a:bodyPr>
            <a:normAutofit fontScale="70000" lnSpcReduction="20000"/>
          </a:bodyPr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разработке и принятию организациями мер по предупреждению и противодействию коррупции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2013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 и социальной защиты Российской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537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«Основные направления антикоррупционной деятельности в государственных (муниципальных) учреждениях, а также иных организациях, созданных для выполнения задач, поставленных перед исполнительными органами государственной власти Свердловской области и органами местного самоуправления муниципальных образований, расположенных на территории Свердловской области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кадровой политики Губернатора Свердловской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и Правительства Свердловской области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764704"/>
            <a:ext cx="7272808" cy="134421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</a:t>
            </a:r>
            <a:br>
              <a:rPr lang="ru-RU" sz="3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противодействия коррупции</a:t>
            </a:r>
            <a:endParaRPr lang="ru-RU" sz="32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700808"/>
            <a:ext cx="8572500" cy="4942880"/>
          </a:xfrm>
        </p:spPr>
        <p:txBody>
          <a:bodyPr>
            <a:normAutofit/>
          </a:bodyPr>
          <a:lstStyle/>
          <a:p>
            <a:pPr marL="365760" indent="-256032" algn="ctr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ru-RU" sz="1400" b="1" i="1" dirty="0" smtClean="0"/>
              <a:t> </a:t>
            </a:r>
            <a:endParaRPr lang="ru-RU" sz="1400" dirty="0" smtClean="0"/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комиссии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 противодействию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коррупции – в 25 учреждениях: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плана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по противодействию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коррупции – в 32 учреждениях: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452628" indent="-342900" fontAlgn="auto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перечня должностей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коррупционными рисками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18 учреждениях: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04664"/>
            <a:ext cx="8501122" cy="122413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</a:t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принятых учреждениями мер</a:t>
            </a:r>
            <a:r>
              <a:rPr lang="ru-RU" sz="2400" b="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предупреждению коррупции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374676739"/>
              </p:ext>
            </p:extLst>
          </p:nvPr>
        </p:nvGraphicFramePr>
        <p:xfrm>
          <a:off x="899592" y="2204864"/>
          <a:ext cx="3744416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19006014"/>
              </p:ext>
            </p:extLst>
          </p:nvPr>
        </p:nvGraphicFramePr>
        <p:xfrm>
          <a:off x="3275856" y="3717032"/>
          <a:ext cx="3600400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992908092"/>
              </p:ext>
            </p:extLst>
          </p:nvPr>
        </p:nvGraphicFramePr>
        <p:xfrm>
          <a:off x="5076056" y="5445224"/>
          <a:ext cx="3024336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 flipV="1">
            <a:off x="5436096" y="4701856"/>
            <a:ext cx="504056" cy="72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500188"/>
            <a:ext cx="8643938" cy="5143500"/>
          </a:xfrm>
        </p:spPr>
        <p:txBody>
          <a:bodyPr>
            <a:normAutofit/>
          </a:bodyPr>
          <a:lstStyle/>
          <a:p>
            <a:pPr marL="452628" lvl="0" indent="-342900" fontAlgn="auto">
              <a:spcAft>
                <a:spcPts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положения о конфликте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интересов – в 22 учреждениях:</a:t>
            </a: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628" lvl="0" indent="-342900" fontAlgn="auto">
              <a:spcAft>
                <a:spcPts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правил обмена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подарками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в 20 учреждениях:</a:t>
            </a: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628" lvl="0" indent="-342900" fontAlgn="auto">
              <a:spcAft>
                <a:spcPts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кодекса этики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работников – в 25 учреждениях:</a:t>
            </a:r>
          </a:p>
          <a:p>
            <a:pPr marL="452628" lvl="0" indent="-342900" fontAlgn="auto">
              <a:spcAft>
                <a:spcPts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  <a:defRPr/>
            </a:pP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628" lvl="0" indent="-342900" fontAlgn="auto">
              <a:spcAft>
                <a:spcPts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  <a:defRPr/>
            </a:pPr>
            <a:endParaRPr lang="ru-RU" sz="1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2628" lvl="0" indent="-342900" fontAlgn="auto">
              <a:spcAft>
                <a:spcPts val="0"/>
              </a:spcAft>
              <a:buClr>
                <a:srgbClr val="2DA2BF"/>
              </a:buClr>
              <a:buFont typeface="Wingdings" panose="05000000000000000000" pitchFamily="2" charset="2"/>
              <a:buChar char="Ø"/>
              <a:defRPr/>
            </a:pP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Возложение 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на работников обязанности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предоставлять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сведения о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доходах </a:t>
            </a: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marL="109728" lvl="0" indent="0" fontAlgn="auto">
              <a:spcAft>
                <a:spcPts val="0"/>
              </a:spcAft>
              <a:buClr>
                <a:srgbClr val="2DA2BF"/>
              </a:buClr>
              <a:buNone/>
              <a:defRPr/>
            </a:pPr>
            <a:r>
              <a:rPr lang="ru-RU" sz="1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3 учреждениях:</a:t>
            </a:r>
            <a:endParaRPr lang="ru-RU" sz="18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ru-RU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501122" cy="114300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2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</a:t>
            </a:r>
            <a:b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принятых учреждениями мер</a:t>
            </a:r>
            <a:r>
              <a:rPr lang="ru-RU" sz="2400" b="0" dirty="0">
                <a:solidFill>
                  <a:prstClr val="black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предупреждению коррупции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85421470"/>
              </p:ext>
            </p:extLst>
          </p:nvPr>
        </p:nvGraphicFramePr>
        <p:xfrm>
          <a:off x="683568" y="1628800"/>
          <a:ext cx="2975992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92267227"/>
              </p:ext>
            </p:extLst>
          </p:nvPr>
        </p:nvGraphicFramePr>
        <p:xfrm>
          <a:off x="2411760" y="2996952"/>
          <a:ext cx="2808312" cy="1224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233759832"/>
              </p:ext>
            </p:extLst>
          </p:nvPr>
        </p:nvGraphicFramePr>
        <p:xfrm>
          <a:off x="5292080" y="5589240"/>
          <a:ext cx="3851920" cy="12687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95177177"/>
              </p:ext>
            </p:extLst>
          </p:nvPr>
        </p:nvGraphicFramePr>
        <p:xfrm>
          <a:off x="3995936" y="4221088"/>
          <a:ext cx="3168352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57200" y="1340769"/>
            <a:ext cx="8401050" cy="4666332"/>
          </a:xfrm>
        </p:spPr>
        <p:txBody>
          <a:bodyPr/>
          <a:lstStyle/>
          <a:p>
            <a:pPr algn="just">
              <a:buFont typeface="Wingdings 3" pitchFamily="18" charset="2"/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09537" indent="0">
              <a:buNone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60648"/>
            <a:ext cx="8329642" cy="86409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Конфликт интересов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20072" y="3672446"/>
            <a:ext cx="3672408" cy="220482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для автономных учреждений</a:t>
            </a:r>
          </a:p>
          <a:p>
            <a:pPr lvl="0"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закона </a:t>
            </a:r>
          </a:p>
          <a:p>
            <a:pPr lvl="0"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ноября 2006 </a:t>
            </a: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№ </a:t>
            </a:r>
            <a:r>
              <a:rPr lang="ru-RU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174-ФЗ 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некоммерческих организаций»</a:t>
            </a:r>
          </a:p>
          <a:p>
            <a:pPr algn="ctr"/>
            <a:endParaRPr lang="ru-RU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Заинтересованность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совершении 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сделок</a:t>
            </a:r>
            <a:endParaRPr lang="ru-RU" sz="1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1560" y="3645024"/>
            <a:ext cx="3672408" cy="2232248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для бюджетных </a:t>
            </a:r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учреждений</a:t>
            </a:r>
            <a:endParaRPr lang="ru-RU" sz="14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27 Федерального закона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января 1996 года № 7-ФЗ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некоммерческих организаций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</a:t>
            </a:r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аинтересованность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совершении действий и сделок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699792" y="1340768"/>
            <a:ext cx="3672408" cy="2088232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понятие для всех организаций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 10 Федерального закона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25 декабря 2008 года № 273-ФЗ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противодействии коррупции»</a:t>
            </a:r>
          </a:p>
          <a:p>
            <a:pPr algn="ctr"/>
            <a:endParaRPr lang="ru-RU" sz="14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Личная заинтересованность </a:t>
            </a:r>
            <a:r>
              <a:rPr lang="ru-RU" sz="1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исполнении должностных обязанностей</a:t>
            </a:r>
          </a:p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404664"/>
            <a:ext cx="8229600" cy="100811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деятельности учреждений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2075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из 32 учреждений проведены проверки и подготовлены акты проверок </a:t>
            </a:r>
          </a:p>
          <a:p>
            <a:pPr marL="92075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11 учреждений:</a:t>
            </a:r>
          </a:p>
          <a:p>
            <a:pPr marL="92075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>
              <a:buNone/>
            </a:pPr>
            <a:endPara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indent="0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оценки –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717550" indent="177800">
              <a:spcBef>
                <a:spcPts val="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работы, отчетов о его исполнении плана и их полнота;</a:t>
            </a:r>
          </a:p>
          <a:p>
            <a:pPr marL="717550" indent="177800"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17550" indent="177800">
              <a:spcBef>
                <a:spcPts val="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телефона доверия»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раздела по противодействию коррупции на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учреждения,  его наполняемость и актуальность;</a:t>
            </a:r>
          </a:p>
          <a:p>
            <a:pPr marL="717550" indent="177800">
              <a:spcBef>
                <a:spcPts val="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(жалоб)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 в министерство, содержащих факты коррупции в отношении руководителя и работников учреждения;</a:t>
            </a:r>
          </a:p>
          <a:p>
            <a:pPr marL="717550" indent="177800"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особых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актов или мероприятий, которые могут быть рекомендованы в качестве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передового опыта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717550" indent="177800"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итогового протокола социологического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расчета индекса восприятия внутренней коррупции.</a:t>
            </a:r>
          </a:p>
          <a:p>
            <a:pPr marL="92075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346819840"/>
              </p:ext>
            </p:extLst>
          </p:nvPr>
        </p:nvGraphicFramePr>
        <p:xfrm>
          <a:off x="2555776" y="1988840"/>
          <a:ext cx="4464496" cy="1152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50" y="1357313"/>
            <a:ext cx="8572500" cy="4525962"/>
          </a:xfrm>
        </p:spPr>
        <p:txBody>
          <a:bodyPr>
            <a:normAutofit/>
          </a:bodyPr>
          <a:lstStyle/>
          <a:p>
            <a:pPr marL="109537" indent="0" algn="ctr">
              <a:lnSpc>
                <a:spcPct val="90000"/>
              </a:lnSpc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263525" algn="ctr">
              <a:lnSpc>
                <a:spcPct val="9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 11 проверенных учреждений лидерами стали:</a:t>
            </a:r>
          </a:p>
          <a:p>
            <a:pPr indent="263525" algn="just">
              <a:lnSpc>
                <a:spcPct val="90000"/>
              </a:lnSpc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indent="263525" algn="just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Инновационный культурный центр;</a:t>
            </a:r>
          </a:p>
          <a:p>
            <a:pPr indent="263525" algn="just">
              <a:lnSpc>
                <a:spcPct val="90000"/>
              </a:lnSpc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Библиотека им. В.Г. Белинского;</a:t>
            </a:r>
          </a:p>
          <a:p>
            <a:pPr indent="263525" algn="just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Уральский хореографический колледж;</a:t>
            </a:r>
          </a:p>
          <a:p>
            <a:pPr indent="263525" algn="just">
              <a:lnSpc>
                <a:spcPct val="90000"/>
              </a:lnSpc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Краснотурьинский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колледж искусств;</a:t>
            </a:r>
          </a:p>
          <a:p>
            <a:pPr indent="263525" algn="just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Нижнетагильский колледж искусств;</a:t>
            </a:r>
          </a:p>
          <a:p>
            <a:pPr indent="263525" algn="just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Свердловский мужской хоровой колледж;</a:t>
            </a:r>
          </a:p>
          <a:p>
            <a:pPr indent="263525" algn="just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Свердловская государственная детская филармония;</a:t>
            </a:r>
          </a:p>
          <a:p>
            <a:pPr indent="263525" algn="just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Невьянский государственный историко-архитектурный музей;</a:t>
            </a:r>
          </a:p>
          <a:p>
            <a:pPr indent="263525" algn="just"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Ирбитский музей изобразительных искусств.</a:t>
            </a:r>
          </a:p>
          <a:p>
            <a:pPr algn="just">
              <a:lnSpc>
                <a:spcPct val="90000"/>
              </a:lnSpc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500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033546" cy="72547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i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Лидеры передового опыта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88" y="1357313"/>
            <a:ext cx="8429625" cy="4597400"/>
          </a:xfrm>
        </p:spPr>
        <p:txBody>
          <a:bodyPr>
            <a:normAutofit/>
          </a:bodyPr>
          <a:lstStyle/>
          <a:p>
            <a:pPr marL="109728" indent="0" algn="ctr" fontAlgn="auto">
              <a:spcAft>
                <a:spcPts val="0"/>
              </a:spcAft>
              <a:buNone/>
              <a:defRPr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 fontAlgn="auto">
              <a:spcAft>
                <a:spcPts val="0"/>
              </a:spcAft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2017 году из 32 учреждений социологический опрос уровня восприятия коррупции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провели 27 учреждений, </a:t>
            </a:r>
          </a:p>
          <a:p>
            <a:pPr marL="109728" indent="0" algn="ctr" fontAlgn="auto">
              <a:spcAft>
                <a:spcPts val="0"/>
              </a:spcAft>
              <a:buNone/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них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проблемные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результаты выявлены в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 учреждениях:</a:t>
            </a: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fontAlgn="auto">
              <a:spcAft>
                <a:spcPts val="0"/>
              </a:spcAft>
              <a:buNone/>
              <a:defRPr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332656"/>
            <a:ext cx="7632848" cy="85725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1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Социологический опрос - 2017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31444206"/>
              </p:ext>
            </p:extLst>
          </p:nvPr>
        </p:nvGraphicFramePr>
        <p:xfrm>
          <a:off x="1475656" y="3140968"/>
          <a:ext cx="6480720" cy="3184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1041</TotalTime>
  <Words>496</Words>
  <Application>Microsoft Office PowerPoint</Application>
  <PresentationFormat>Экран (4:3)</PresentationFormat>
  <Paragraphs>110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  Е.В. Мажирова, заместитель начальника отдела государственной гражданской службы, правового и документационного обеспечения, административной работы и сводного анализа Министерства культуры Свердловской области</vt:lpstr>
      <vt:lpstr>Статья 13.3  Федерального закона от 25 декабря 2008 года № 273-ФЗ  «О противодействии коррупции» </vt:lpstr>
      <vt:lpstr>Методические рекомендации  в сфере противодействия коррупции</vt:lpstr>
      <vt:lpstr>Статистика  принятых учреждениями мер по предупреждению коррупции</vt:lpstr>
      <vt:lpstr>Статистика  принятых учреждениями мер по предупреждению коррупции</vt:lpstr>
      <vt:lpstr> Конфликт интересов </vt:lpstr>
      <vt:lpstr> Оценка деятельности учреждений </vt:lpstr>
      <vt:lpstr>Лидеры передового опыта</vt:lpstr>
      <vt:lpstr>Социологический опрос - 2017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«Внедрение «эффективных контрактов» и синхронизация показателей эффективности деятельности с достижением целевых показателей региональных «дорожных карт» изменений в бюджетной сфере»</dc:title>
  <dc:creator>Мажирова Елена Владимировна</dc:creator>
  <cp:lastModifiedBy>Мажирова Елена Владимировна</cp:lastModifiedBy>
  <cp:revision>86</cp:revision>
  <dcterms:modified xsi:type="dcterms:W3CDTF">2019-01-31T06:34:17Z</dcterms:modified>
</cp:coreProperties>
</file>