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5" r:id="rId1"/>
    <p:sldMasterId id="2147483710" r:id="rId2"/>
    <p:sldMasterId id="2147483896" r:id="rId3"/>
    <p:sldMasterId id="2147484060" r:id="rId4"/>
  </p:sldMasterIdLst>
  <p:notesMasterIdLst>
    <p:notesMasterId r:id="rId29"/>
  </p:notesMasterIdLst>
  <p:handoutMasterIdLst>
    <p:handoutMasterId r:id="rId30"/>
  </p:handoutMasterIdLst>
  <p:sldIdLst>
    <p:sldId id="626" r:id="rId5"/>
    <p:sldId id="652" r:id="rId6"/>
    <p:sldId id="658" r:id="rId7"/>
    <p:sldId id="646" r:id="rId8"/>
    <p:sldId id="637" r:id="rId9"/>
    <p:sldId id="641" r:id="rId10"/>
    <p:sldId id="642" r:id="rId11"/>
    <p:sldId id="644" r:id="rId12"/>
    <p:sldId id="638" r:id="rId13"/>
    <p:sldId id="643" r:id="rId14"/>
    <p:sldId id="659" r:id="rId15"/>
    <p:sldId id="636" r:id="rId16"/>
    <p:sldId id="649" r:id="rId17"/>
    <p:sldId id="647" r:id="rId18"/>
    <p:sldId id="648" r:id="rId19"/>
    <p:sldId id="660" r:id="rId20"/>
    <p:sldId id="661" r:id="rId21"/>
    <p:sldId id="662" r:id="rId22"/>
    <p:sldId id="639" r:id="rId23"/>
    <p:sldId id="650" r:id="rId24"/>
    <p:sldId id="651" r:id="rId25"/>
    <p:sldId id="633" r:id="rId26"/>
    <p:sldId id="663" r:id="rId27"/>
    <p:sldId id="640" r:id="rId28"/>
  </p:sldIdLst>
  <p:sldSz cx="9144000" cy="5143500" type="screen16x9"/>
  <p:notesSz cx="6761163" cy="9942513"/>
  <p:defaultTextStyle>
    <a:defPPr>
      <a:defRPr lang="ru-RU"/>
    </a:defPPr>
    <a:lvl1pPr marL="0" algn="l" defTabSz="6856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0" algn="l" defTabSz="6856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4" algn="l" defTabSz="6856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496" algn="l" defTabSz="6856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28" algn="l" defTabSz="6856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63" algn="l" defTabSz="6856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991" algn="l" defTabSz="6856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50" algn="l" defTabSz="6856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BFBDD"/>
    <a:srgbClr val="3333CC"/>
    <a:srgbClr val="EAEAB4"/>
    <a:srgbClr val="FBFADD"/>
    <a:srgbClr val="D9F6FF"/>
    <a:srgbClr val="0D01F5"/>
    <a:srgbClr val="D17F7D"/>
    <a:srgbClr val="CDCA3F"/>
    <a:srgbClr val="E3E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1771" autoAdjust="0"/>
  </p:normalViewPr>
  <p:slideViewPr>
    <p:cSldViewPr snapToGrid="0">
      <p:cViewPr varScale="1">
        <p:scale>
          <a:sx n="143" d="100"/>
          <a:sy n="143" d="100"/>
        </p:scale>
        <p:origin x="-714" y="-132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29837" cy="49885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7" y="1"/>
            <a:ext cx="2929837" cy="49885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F1A5A05D-BCE3-40FB-A480-29FA2108E8A5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43670"/>
            <a:ext cx="2929837" cy="49885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7" y="9443670"/>
            <a:ext cx="2929837" cy="49885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8A1EBE50-D7BF-4239-9E97-F3F42ED6E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96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29837" cy="49885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7" y="1"/>
            <a:ext cx="2929837" cy="49885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0836CAA2-C20D-4754-B9C6-34D59332503B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7"/>
            <a:ext cx="5408930" cy="3914865"/>
          </a:xfrm>
          <a:prstGeom prst="rect">
            <a:avLst/>
          </a:prstGeom>
        </p:spPr>
        <p:txBody>
          <a:bodyPr vert="horz" lIns="91434" tIns="45718" rIns="91434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3670"/>
            <a:ext cx="2929837" cy="49885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7" y="9443670"/>
            <a:ext cx="2929837" cy="49885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707D5786-FE2D-4C8D-A57E-5769ECC038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2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30" algn="l" defTabSz="685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64" algn="l" defTabSz="685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496" algn="l" defTabSz="685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28" algn="l" defTabSz="685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163" algn="l" defTabSz="685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91" algn="l" defTabSz="685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0" algn="l" defTabSz="685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17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19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20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21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22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23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24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63661C-50C5-41A1-810F-DECA1FBCC684}" type="slidenum">
              <a:rPr lang="ru-RU" altLang="ru-RU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62" y="171460"/>
            <a:ext cx="1547813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60550" y="1078717"/>
            <a:ext cx="5340350" cy="7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9" rIns="68568" bIns="34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>
                <a:solidFill>
                  <a:srgbClr val="0E4D99"/>
                </a:solidFill>
                <a:latin typeface="Calibri" pitchFamily="34" charset="0"/>
              </a:rPr>
              <a:t>Министерство энергетики 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>
                <a:solidFill>
                  <a:srgbClr val="0E4D99"/>
                </a:solidFill>
                <a:latin typeface="Calibri" pitchFamily="34" charset="0"/>
              </a:rPr>
              <a:t>жилищно-коммунального хозяйства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>
                <a:solidFill>
                  <a:srgbClr val="0E4D99"/>
                </a:solidFill>
                <a:latin typeface="Calibri" pitchFamily="34" charset="0"/>
              </a:rPr>
              <a:t>Свердловской области</a:t>
            </a:r>
            <a:endParaRPr lang="ru-RU" sz="1100">
              <a:solidFill>
                <a:srgbClr val="0E4D99"/>
              </a:solidFill>
              <a:latin typeface="Calibri" pitchFamily="34" charset="0"/>
            </a:endParaRPr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914650"/>
            <a:ext cx="6400800" cy="1314450"/>
          </a:xfrm>
          <a:ln/>
        </p:spPr>
        <p:txBody>
          <a:bodyPr anchor="b"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155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304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57162"/>
            <a:ext cx="1943100" cy="4414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7162"/>
            <a:ext cx="5676900" cy="4414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390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2" y="375049"/>
            <a:ext cx="1778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174" y="1660916"/>
            <a:ext cx="9140826" cy="13500"/>
            <a:chOff x="767" y="1155"/>
            <a:chExt cx="4991" cy="12"/>
          </a:xfrm>
          <a:solidFill>
            <a:schemeClr val="accent2">
              <a:lumMod val="75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1019" y="1155"/>
              <a:ext cx="4739" cy="12"/>
            </a:xfrm>
            <a:custGeom>
              <a:avLst/>
              <a:gdLst/>
              <a:ahLst/>
              <a:cxnLst>
                <a:cxn ang="0">
                  <a:pos x="4724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4724" y="12"/>
                </a:cxn>
                <a:cxn ang="0">
                  <a:pos x="4724" y="0"/>
                </a:cxn>
                <a:cxn ang="0">
                  <a:pos x="4724" y="0"/>
                </a:cxn>
              </a:cxnLst>
              <a:rect l="0" t="0" r="r" b="b"/>
              <a:pathLst>
                <a:path w="4724" h="12">
                  <a:moveTo>
                    <a:pt x="47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724" y="12"/>
                  </a:lnTo>
                  <a:lnTo>
                    <a:pt x="4724" y="0"/>
                  </a:lnTo>
                  <a:lnTo>
                    <a:pt x="47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02093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00034" y="1660915"/>
            <a:ext cx="8143932" cy="1232306"/>
          </a:xfrm>
        </p:spPr>
        <p:txBody>
          <a:bodyPr/>
          <a:lstStyle>
            <a:lvl1pPr algn="ctr">
              <a:defRPr sz="21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2094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34" y="2914650"/>
            <a:ext cx="8143932" cy="1314450"/>
          </a:xfrm>
        </p:spPr>
        <p:txBody>
          <a:bodyPr anchor="ctr" anchorCtr="1"/>
          <a:lstStyle>
            <a:lvl1pPr marL="0" indent="0" algn="ctr">
              <a:buFont typeface="Wingdings" pitchFamily="2" charset="2"/>
              <a:buNone/>
              <a:defRPr sz="15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571878" y="4661297"/>
            <a:ext cx="2047875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51426" tIns="25715" rIns="51426" bIns="25715" numCol="1" anchor="ctr" anchorCtr="1" compatLnSpc="1">
            <a:prstTxWarp prst="textNoShape">
              <a:avLst/>
            </a:prstTxWarp>
          </a:bodyPr>
          <a:lstStyle>
            <a:lvl1pPr>
              <a:defRPr sz="8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7923D-E5B7-4505-BCF9-308793ED9349}" type="datetime1">
              <a:rPr lang="ru-RU" smtClean="0">
                <a:solidFill>
                  <a:srgbClr val="FFFFFF"/>
                </a:solidFill>
              </a:rPr>
              <a:t>19.07.2019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0778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9" y="1125133"/>
            <a:ext cx="8786812" cy="376833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100">
                <a:solidFill>
                  <a:schemeClr val="accent3">
                    <a:lumMod val="50000"/>
                  </a:schemeClr>
                </a:solidFill>
                <a:effectLst/>
              </a:defRPr>
            </a:lvl1pPr>
            <a:lvl2pPr>
              <a:buFontTx/>
              <a:buBlip>
                <a:blip r:embed="rId2"/>
              </a:buBlip>
              <a:defRPr sz="1800">
                <a:solidFill>
                  <a:schemeClr val="accent3">
                    <a:lumMod val="50000"/>
                  </a:schemeClr>
                </a:solidFill>
                <a:effectLst/>
              </a:defRPr>
            </a:lvl2pPr>
            <a:lvl3pPr>
              <a:buFontTx/>
              <a:buBlip>
                <a:blip r:embed="rId2"/>
              </a:buBlip>
              <a:defRPr sz="1500">
                <a:solidFill>
                  <a:schemeClr val="accent3">
                    <a:lumMod val="50000"/>
                  </a:schemeClr>
                </a:solidFill>
                <a:effectLst/>
              </a:defRPr>
            </a:lvl3pPr>
            <a:lvl4pPr>
              <a:buFontTx/>
              <a:buBlip>
                <a:blip r:embed="rId2"/>
              </a:buBlip>
              <a:defRPr sz="1400">
                <a:solidFill>
                  <a:schemeClr val="accent3">
                    <a:lumMod val="50000"/>
                  </a:schemeClr>
                </a:solidFill>
                <a:effectLst/>
              </a:defRPr>
            </a:lvl4pPr>
            <a:lvl5pPr>
              <a:buFontTx/>
              <a:buBlip>
                <a:blip r:embed="rId2"/>
              </a:buBlip>
              <a:defRPr sz="1200">
                <a:solidFill>
                  <a:schemeClr val="accent3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D3B0F-EB02-458D-8A25-A2F0135496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8626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12" indent="0">
              <a:buNone/>
              <a:defRPr sz="1400"/>
            </a:lvl2pPr>
            <a:lvl3pPr marL="685630" indent="0">
              <a:buNone/>
              <a:defRPr sz="1200"/>
            </a:lvl3pPr>
            <a:lvl4pPr marL="1028445" indent="0">
              <a:buNone/>
              <a:defRPr sz="1100"/>
            </a:lvl4pPr>
            <a:lvl5pPr marL="1371260" indent="0">
              <a:buNone/>
              <a:defRPr sz="1100"/>
            </a:lvl5pPr>
            <a:lvl6pPr marL="1714079" indent="0">
              <a:buNone/>
              <a:defRPr sz="1100"/>
            </a:lvl6pPr>
            <a:lvl7pPr marL="2056889" indent="0">
              <a:buNone/>
              <a:defRPr sz="1100"/>
            </a:lvl7pPr>
            <a:lvl8pPr marL="2399700" indent="0">
              <a:buNone/>
              <a:defRPr sz="1100"/>
            </a:lvl8pPr>
            <a:lvl9pPr marL="274251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F30F-F77A-418F-B818-D0CC7EBE7A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5987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0115" y="1485911"/>
            <a:ext cx="4044950" cy="34075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7476" y="1485911"/>
            <a:ext cx="4046537" cy="34075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77E9-0FCD-413B-B012-06BC859D1C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79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DCB3-066B-4145-8E42-C12A8EDB8D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2290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A0EB-9720-488E-BAC6-7960A8C159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7750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8FC3-FC99-4C8D-992F-0CDC34A38C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1055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160718"/>
            <a:ext cx="2714644" cy="85725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C47E-81F6-4E70-977A-7AB0F348A1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566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1776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EAAC-E4E8-4559-83CD-66D5543246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2832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7AC9-767F-4DC7-B7FF-293E8F1FEC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9279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3438" y="250033"/>
            <a:ext cx="2060575" cy="46434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0113" y="250033"/>
            <a:ext cx="6030912" cy="46434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9D66-24BE-423A-B9D0-DD45894351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5994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62" y="1428761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9" y="3258751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336546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487364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51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01353616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05867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731368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059666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323639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058675"/>
            <a:ext cx="4114800" cy="1742015"/>
          </a:xfrm>
        </p:spPr>
        <p:txBody>
          <a:bodyPr/>
          <a:lstStyle>
            <a:lvl1pPr marL="339896" indent="-339896">
              <a:lnSpc>
                <a:spcPct val="90000"/>
              </a:lnSpc>
              <a:defRPr sz="2800"/>
            </a:lvl1pPr>
            <a:lvl2pPr marL="673190" indent="-325352">
              <a:lnSpc>
                <a:spcPct val="90000"/>
              </a:lnSpc>
              <a:defRPr sz="2400"/>
            </a:lvl2pPr>
            <a:lvl3pPr marL="953570" indent="-288321">
              <a:lnSpc>
                <a:spcPct val="90000"/>
              </a:lnSpc>
              <a:defRPr sz="2000"/>
            </a:lvl3pPr>
            <a:lvl4pPr marL="1227347" indent="-273779">
              <a:lnSpc>
                <a:spcPct val="90000"/>
              </a:lnSpc>
              <a:defRPr sz="1800"/>
            </a:lvl4pPr>
            <a:lvl5pPr marL="1515660" indent="-280384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8675"/>
            <a:ext cx="4114800" cy="1742015"/>
          </a:xfrm>
        </p:spPr>
        <p:txBody>
          <a:bodyPr/>
          <a:lstStyle>
            <a:lvl1pPr marL="347834" indent="-347834">
              <a:lnSpc>
                <a:spcPct val="90000"/>
              </a:lnSpc>
              <a:defRPr sz="2800"/>
            </a:lvl1pPr>
            <a:lvl2pPr marL="673190" indent="-339896">
              <a:lnSpc>
                <a:spcPct val="90000"/>
              </a:lnSpc>
              <a:defRPr sz="2400"/>
            </a:lvl2pPr>
            <a:lvl3pPr marL="961506" indent="-302869">
              <a:lnSpc>
                <a:spcPct val="90000"/>
              </a:lnSpc>
              <a:defRPr sz="2000"/>
            </a:lvl3pPr>
            <a:lvl4pPr marL="1227347" indent="-265841">
              <a:lnSpc>
                <a:spcPct val="90000"/>
              </a:lnSpc>
              <a:defRPr sz="1800"/>
            </a:lvl4pPr>
            <a:lvl5pPr marL="1515660" indent="-273779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16109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31799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076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39" indent="0">
              <a:buNone/>
              <a:defRPr sz="1600" b="1"/>
            </a:lvl4pPr>
            <a:lvl5pPr marL="1828322" indent="0">
              <a:buNone/>
              <a:defRPr sz="1600" b="1"/>
            </a:lvl5pPr>
            <a:lvl6pPr marL="2285396" indent="0">
              <a:buNone/>
              <a:defRPr sz="1600" b="1"/>
            </a:lvl6pPr>
            <a:lvl7pPr marL="2742470" indent="0">
              <a:buNone/>
              <a:defRPr sz="1600" b="1"/>
            </a:lvl7pPr>
            <a:lvl8pPr marL="3199552" indent="0">
              <a:buNone/>
              <a:defRPr sz="1600" b="1"/>
            </a:lvl8pPr>
            <a:lvl9pPr marL="365663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1631156"/>
            <a:ext cx="4114800" cy="1537344"/>
          </a:xfrm>
        </p:spPr>
        <p:txBody>
          <a:bodyPr/>
          <a:lstStyle>
            <a:lvl1pPr marL="281707" indent="-281707">
              <a:defRPr sz="2300"/>
            </a:lvl1pPr>
            <a:lvl2pPr marL="562092" indent="-265841">
              <a:defRPr sz="2000"/>
            </a:lvl2pPr>
            <a:lvl3pPr marL="813382" indent="-243353">
              <a:defRPr sz="1800"/>
            </a:lvl3pPr>
            <a:lvl4pPr marL="1050120" indent="-228803">
              <a:defRPr sz="1700"/>
            </a:lvl4pPr>
            <a:lvl5pPr marL="1278922" indent="-206322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93" y="1231799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076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39" indent="0">
              <a:buNone/>
              <a:defRPr sz="1600" b="1"/>
            </a:lvl4pPr>
            <a:lvl5pPr marL="1828322" indent="0">
              <a:buNone/>
              <a:defRPr sz="1600" b="1"/>
            </a:lvl5pPr>
            <a:lvl6pPr marL="2285396" indent="0">
              <a:buNone/>
              <a:defRPr sz="1600" b="1"/>
            </a:lvl6pPr>
            <a:lvl7pPr marL="2742470" indent="0">
              <a:buNone/>
              <a:defRPr sz="1600" b="1"/>
            </a:lvl7pPr>
            <a:lvl8pPr marL="3199552" indent="0">
              <a:buNone/>
              <a:defRPr sz="1600" b="1"/>
            </a:lvl8pPr>
            <a:lvl9pPr marL="365663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17974" cy="1537344"/>
          </a:xfrm>
        </p:spPr>
        <p:txBody>
          <a:bodyPr/>
          <a:lstStyle>
            <a:lvl1pPr marL="296254" indent="-296254">
              <a:defRPr sz="2300"/>
            </a:lvl1pPr>
            <a:lvl2pPr marL="570029" indent="-273779">
              <a:defRPr sz="2000"/>
            </a:lvl2pPr>
            <a:lvl3pPr marL="821312" indent="-244676">
              <a:defRPr sz="1800"/>
            </a:lvl3pPr>
            <a:lvl4pPr marL="1050120" indent="-236739">
              <a:defRPr sz="1700"/>
            </a:lvl4pPr>
            <a:lvl5pPr marL="1278922" indent="-220865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687109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44016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21" indent="0">
              <a:buNone/>
              <a:defRPr sz="1400"/>
            </a:lvl2pPr>
            <a:lvl3pPr marL="685647" indent="0">
              <a:buNone/>
              <a:defRPr sz="1200"/>
            </a:lvl3pPr>
            <a:lvl4pPr marL="1028471" indent="0">
              <a:buNone/>
              <a:defRPr sz="1100"/>
            </a:lvl4pPr>
            <a:lvl5pPr marL="1371294" indent="0">
              <a:buNone/>
              <a:defRPr sz="1100"/>
            </a:lvl5pPr>
            <a:lvl6pPr marL="1714121" indent="0">
              <a:buNone/>
              <a:defRPr sz="1100"/>
            </a:lvl6pPr>
            <a:lvl7pPr marL="2056940" indent="0">
              <a:buNone/>
              <a:defRPr sz="1100"/>
            </a:lvl7pPr>
            <a:lvl8pPr marL="2399760" indent="0">
              <a:buNone/>
              <a:defRPr sz="1100"/>
            </a:lvl8pPr>
            <a:lvl9pPr marL="274258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8498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1093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48860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75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606578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75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0" y="4679157"/>
            <a:ext cx="9144001" cy="464344"/>
          </a:xfrm>
          <a:solidFill>
            <a:srgbClr val="FFFF99"/>
          </a:solidFill>
        </p:spPr>
        <p:txBody>
          <a:bodyPr wrap="square" lIns="114272" tIns="57136" rIns="114272" bIns="57136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143203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C1D785-A44A-4359-836F-2FF9AEEFDA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013F9-AD4C-450B-B9D4-32A1B2010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2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464B7-B3F2-4876-82D0-290EF9C5D4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0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0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2BC63-D821-4210-9CD9-3C419129E0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63B41-8DE0-4FF7-8DAA-2524B7B58E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5B200-CEAF-4E26-8BCE-F2A8BCB0DB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6405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200F1-A658-4A3A-BF99-E78344E98C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75A6C-1018-4401-A016-6BF35124A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F287F2-015C-4FFC-BA8F-08CE6B9BF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A40B0-2FE7-4BD8-B514-A72FEE4AB2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FCC81-0DEC-4E63-8C41-ACB7AA792A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448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7746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7" indent="0">
              <a:buNone/>
              <a:defRPr sz="800"/>
            </a:lvl3pPr>
            <a:lvl4pPr marL="1028471" indent="0">
              <a:buNone/>
              <a:defRPr sz="700"/>
            </a:lvl4pPr>
            <a:lvl5pPr marL="1371294" indent="0">
              <a:buNone/>
              <a:defRPr sz="700"/>
            </a:lvl5pPr>
            <a:lvl6pPr marL="1714121" indent="0">
              <a:buNone/>
              <a:defRPr sz="700"/>
            </a:lvl6pPr>
            <a:lvl7pPr marL="2056940" indent="0">
              <a:buNone/>
              <a:defRPr sz="700"/>
            </a:lvl7pPr>
            <a:lvl8pPr marL="2399760" indent="0">
              <a:buNone/>
              <a:defRPr sz="700"/>
            </a:lvl8pPr>
            <a:lvl9pPr marL="274258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902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7" indent="0">
              <a:buNone/>
              <a:defRPr sz="800"/>
            </a:lvl3pPr>
            <a:lvl4pPr marL="1028471" indent="0">
              <a:buNone/>
              <a:defRPr sz="700"/>
            </a:lvl4pPr>
            <a:lvl5pPr marL="1371294" indent="0">
              <a:buNone/>
              <a:defRPr sz="700"/>
            </a:lvl5pPr>
            <a:lvl6pPr marL="1714121" indent="0">
              <a:buNone/>
              <a:defRPr sz="700"/>
            </a:lvl6pPr>
            <a:lvl7pPr marL="2056940" indent="0">
              <a:buNone/>
              <a:defRPr sz="700"/>
            </a:lvl7pPr>
            <a:lvl8pPr marL="2399760" indent="0">
              <a:buNone/>
              <a:defRPr sz="700"/>
            </a:lvl8pPr>
            <a:lvl9pPr marL="274258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79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9" rIns="6856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0663" name="Line 7"/>
          <p:cNvSpPr>
            <a:spLocks noChangeShapeType="1"/>
          </p:cNvSpPr>
          <p:nvPr/>
        </p:nvSpPr>
        <p:spPr bwMode="auto">
          <a:xfrm>
            <a:off x="0" y="4576763"/>
            <a:ext cx="9144000" cy="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round/>
            <a:headEnd type="none" w="sm" len="sm"/>
            <a:tailEnd type="none" w="sm" len="sm"/>
          </a:ln>
          <a:effectLst/>
        </p:spPr>
        <p:txBody>
          <a:bodyPr lIns="445412" tIns="0" rIns="161968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1">
              <a:solidFill>
                <a:srgbClr val="000000"/>
              </a:solidFill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9" rIns="6856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" y="4693447"/>
            <a:ext cx="81597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22339" y="4787436"/>
            <a:ext cx="7569200" cy="2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9" rIns="68568" bIns="34289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0E4D99"/>
                </a:solidFill>
                <a:latin typeface="Times New Roman" pitchFamily="18" charset="0"/>
                <a:cs typeface="Times New Roman" pitchFamily="18" charset="0"/>
              </a:rPr>
              <a:t>Министерство энергетики и жилищно-коммунального хозяйства Свердловской области</a:t>
            </a:r>
          </a:p>
        </p:txBody>
      </p:sp>
      <p:sp>
        <p:nvSpPr>
          <p:cNvPr id="1033" name="Номер слайда 3"/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682038" y="4867276"/>
            <a:ext cx="457200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092" tIns="34289" rIns="35092" bIns="34289" anchor="ctr" anchorCtr="1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4A6034D-4961-40EE-BBBD-034EF1771B25}" type="slidenum">
              <a:rPr lang="ru-RU" altLang="ru-RU" sz="1100" b="0" smtClean="0">
                <a:solidFill>
                  <a:srgbClr val="B2B2B2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100" b="0">
              <a:solidFill>
                <a:srgbClr val="B2B2B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89373"/>
            <a:ext cx="9144000" cy="3452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ru-RU" sz="1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0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charset="0"/>
          <a:cs typeface="Arial" charset="0"/>
        </a:defRPr>
      </a:lvl5pPr>
      <a:lvl6pPr marL="342821" algn="l" rtl="0" fontAlgn="base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charset="0"/>
          <a:cs typeface="Arial" charset="0"/>
        </a:defRPr>
      </a:lvl6pPr>
      <a:lvl7pPr marL="685647" algn="l" rtl="0" fontAlgn="base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charset="0"/>
          <a:cs typeface="Arial" charset="0"/>
        </a:defRPr>
      </a:lvl7pPr>
      <a:lvl8pPr marL="1028471" algn="l" rtl="0" fontAlgn="base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charset="0"/>
          <a:cs typeface="Arial" charset="0"/>
        </a:defRPr>
      </a:lvl8pPr>
      <a:lvl9pPr marL="1371294" algn="l" rtl="0" fontAlgn="base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257120" indent="-2571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■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557087" indent="-21426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■"/>
        <a:defRPr sz="1100">
          <a:solidFill>
            <a:srgbClr val="000000"/>
          </a:solidFill>
          <a:latin typeface="+mn-lt"/>
          <a:cs typeface="+mn-cs"/>
        </a:defRPr>
      </a:lvl2pPr>
      <a:lvl3pPr marL="857060" indent="-17141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■"/>
        <a:defRPr sz="900">
          <a:solidFill>
            <a:srgbClr val="000000"/>
          </a:solidFill>
          <a:latin typeface="+mn-lt"/>
          <a:cs typeface="+mn-cs"/>
        </a:defRPr>
      </a:lvl3pPr>
      <a:lvl4pPr marL="1199880" indent="-17141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■"/>
        <a:defRPr sz="800">
          <a:solidFill>
            <a:srgbClr val="000000"/>
          </a:solidFill>
          <a:latin typeface="+mn-lt"/>
          <a:cs typeface="+mn-cs"/>
        </a:defRPr>
      </a:lvl4pPr>
      <a:lvl5pPr marL="1542701" indent="-17141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■"/>
        <a:defRPr sz="800">
          <a:solidFill>
            <a:srgbClr val="000000"/>
          </a:solidFill>
          <a:latin typeface="+mn-lt"/>
          <a:cs typeface="+mn-cs"/>
        </a:defRPr>
      </a:lvl5pPr>
      <a:lvl6pPr marL="1885527" indent="-17141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800">
          <a:solidFill>
            <a:srgbClr val="000000"/>
          </a:solidFill>
          <a:latin typeface="+mn-lt"/>
          <a:cs typeface="+mn-cs"/>
        </a:defRPr>
      </a:lvl6pPr>
      <a:lvl7pPr marL="2228351" indent="-17141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800">
          <a:solidFill>
            <a:srgbClr val="000000"/>
          </a:solidFill>
          <a:latin typeface="+mn-lt"/>
          <a:cs typeface="+mn-cs"/>
        </a:defRPr>
      </a:lvl7pPr>
      <a:lvl8pPr marL="2571174" indent="-17141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800">
          <a:solidFill>
            <a:srgbClr val="000000"/>
          </a:solidFill>
          <a:latin typeface="+mn-lt"/>
          <a:cs typeface="+mn-cs"/>
        </a:defRPr>
      </a:lvl8pPr>
      <a:lvl9pPr marL="2914001" indent="-17141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brightnessContrast bright="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" y="1282509"/>
            <a:ext cx="7524131" cy="337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4" y="1017974"/>
            <a:ext cx="9140826" cy="27000"/>
            <a:chOff x="767" y="1155"/>
            <a:chExt cx="4991" cy="12"/>
          </a:xfrm>
          <a:gradFill flip="none" rotWithShape="1">
            <a:gsLst>
              <a:gs pos="2000">
                <a:schemeClr val="tx1"/>
              </a:gs>
              <a:gs pos="61000">
                <a:schemeClr val="accent2">
                  <a:lumMod val="75000"/>
                </a:schemeClr>
              </a:gs>
              <a:gs pos="71000">
                <a:srgbClr val="99CCFF"/>
              </a:gs>
              <a:gs pos="100000">
                <a:srgbClr val="00863D"/>
              </a:gs>
            </a:gsLst>
            <a:lin ang="0" scaled="1"/>
            <a:tileRect/>
          </a:gradFill>
        </p:grpSpPr>
        <p:sp>
          <p:nvSpPr>
            <p:cNvPr id="301062" name="Freeform 6"/>
            <p:cNvSpPr>
              <a:spLocks/>
            </p:cNvSpPr>
            <p:nvPr/>
          </p:nvSpPr>
          <p:spPr bwMode="ltGray">
            <a:xfrm>
              <a:off x="1019" y="1155"/>
              <a:ext cx="4739" cy="12"/>
            </a:xfrm>
            <a:custGeom>
              <a:avLst/>
              <a:gdLst/>
              <a:ahLst/>
              <a:cxnLst>
                <a:cxn ang="0">
                  <a:pos x="4724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4724" y="12"/>
                </a:cxn>
                <a:cxn ang="0">
                  <a:pos x="4724" y="0"/>
                </a:cxn>
                <a:cxn ang="0">
                  <a:pos x="4724" y="0"/>
                </a:cxn>
              </a:cxnLst>
              <a:rect l="0" t="0" r="r" b="b"/>
              <a:pathLst>
                <a:path w="4724" h="12">
                  <a:moveTo>
                    <a:pt x="47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724" y="12"/>
                  </a:lnTo>
                  <a:lnTo>
                    <a:pt x="4724" y="0"/>
                  </a:lnTo>
                  <a:lnTo>
                    <a:pt x="47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1067" name="Freeform 11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0106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00126" y="214315"/>
            <a:ext cx="8243887" cy="8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26" tIns="25715" rIns="51426" bIns="2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9" y="1178719"/>
            <a:ext cx="87868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26" tIns="25715" rIns="51426" bIns="2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107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12"/>
            <a:ext cx="19050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26" tIns="25715" rIns="51426" bIns="25715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07E1F-309B-49AE-94A7-078F545594E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3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313" y="141687"/>
            <a:ext cx="571500" cy="7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215074" y="4822049"/>
            <a:ext cx="2925752" cy="321453"/>
            <a:chOff x="767" y="1155"/>
            <a:chExt cx="4991" cy="12"/>
          </a:xfrm>
          <a:gradFill flip="none" rotWithShape="1">
            <a:gsLst>
              <a:gs pos="51000">
                <a:schemeClr val="tx1">
                  <a:alpha val="50000"/>
                </a:schemeClr>
              </a:gs>
              <a:gs pos="68000">
                <a:schemeClr val="accent2">
                  <a:lumMod val="75000"/>
                  <a:alpha val="50000"/>
                </a:schemeClr>
              </a:gs>
              <a:gs pos="80000">
                <a:srgbClr val="99CCFF">
                  <a:alpha val="50000"/>
                </a:srgbClr>
              </a:gs>
              <a:gs pos="100000">
                <a:srgbClr val="00863D">
                  <a:alpha val="50000"/>
                </a:srgbClr>
              </a:gs>
            </a:gsLst>
            <a:lin ang="2700000" scaled="1"/>
            <a:tileRect/>
          </a:gradFill>
        </p:grpSpPr>
        <p:sp>
          <p:nvSpPr>
            <p:cNvPr id="10" name="Freeform 6"/>
            <p:cNvSpPr>
              <a:spLocks/>
            </p:cNvSpPr>
            <p:nvPr/>
          </p:nvSpPr>
          <p:spPr bwMode="ltGray">
            <a:xfrm>
              <a:off x="1019" y="1155"/>
              <a:ext cx="4739" cy="12"/>
            </a:xfrm>
            <a:custGeom>
              <a:avLst/>
              <a:gdLst/>
              <a:ahLst/>
              <a:cxnLst>
                <a:cxn ang="0">
                  <a:pos x="4724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4724" y="12"/>
                </a:cxn>
                <a:cxn ang="0">
                  <a:pos x="4724" y="0"/>
                </a:cxn>
                <a:cxn ang="0">
                  <a:pos x="4724" y="0"/>
                </a:cxn>
              </a:cxnLst>
              <a:rect l="0" t="0" r="r" b="b"/>
              <a:pathLst>
                <a:path w="4724" h="12">
                  <a:moveTo>
                    <a:pt x="4724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724" y="12"/>
                  </a:lnTo>
                  <a:lnTo>
                    <a:pt x="4724" y="0"/>
                  </a:lnTo>
                  <a:lnTo>
                    <a:pt x="47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987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C99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C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C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C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C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42812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5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6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Blip>
          <a:blip r:embed="rId16"/>
        </a:buBlip>
        <a:defRPr sz="2100">
          <a:solidFill>
            <a:srgbClr val="515160"/>
          </a:solidFill>
          <a:latin typeface="Arial" pitchFamily="34" charset="0"/>
          <a:ea typeface="+mn-ea"/>
          <a:cs typeface="Arial" pitchFamily="34" charset="0"/>
        </a:defRPr>
      </a:lvl1pPr>
      <a:lvl2pPr marL="557073" indent="-2142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6"/>
        </a:buBlip>
        <a:defRPr sz="1800">
          <a:solidFill>
            <a:srgbClr val="515160"/>
          </a:solidFill>
          <a:latin typeface="Arial" pitchFamily="34" charset="0"/>
          <a:cs typeface="Arial" pitchFamily="34" charset="0"/>
        </a:defRPr>
      </a:lvl2pPr>
      <a:lvl3pPr marL="857039" indent="-1714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Blip>
          <a:blip r:embed="rId16"/>
        </a:buBlip>
        <a:defRPr sz="1500">
          <a:solidFill>
            <a:srgbClr val="515160"/>
          </a:solidFill>
          <a:latin typeface="Arial" pitchFamily="34" charset="0"/>
          <a:cs typeface="Arial" pitchFamily="34" charset="0"/>
        </a:defRPr>
      </a:lvl3pPr>
      <a:lvl4pPr marL="1199850" indent="-17141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6"/>
        </a:buBlip>
        <a:defRPr sz="1500">
          <a:solidFill>
            <a:srgbClr val="515160"/>
          </a:solidFill>
          <a:latin typeface="Arial" pitchFamily="34" charset="0"/>
          <a:cs typeface="Arial" pitchFamily="34" charset="0"/>
        </a:defRPr>
      </a:lvl4pPr>
      <a:lvl5pPr marL="1542662" indent="-1714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Blip>
          <a:blip r:embed="rId16"/>
        </a:buBlip>
        <a:defRPr sz="1200">
          <a:solidFill>
            <a:srgbClr val="515160"/>
          </a:solidFill>
          <a:latin typeface="Arial" pitchFamily="34" charset="0"/>
          <a:cs typeface="Arial" pitchFamily="34" charset="0"/>
        </a:defRPr>
      </a:lvl5pPr>
      <a:lvl6pPr marL="1885480" indent="-17141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5" indent="-17141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10" indent="-17141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29" indent="-17141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2644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059667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6791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>
    <p:fade/>
  </p:transition>
  <p:hf hdr="0" ftr="0" dt="0"/>
  <p:txStyles>
    <p:titleStyle>
      <a:lvl1pPr algn="l" defTabSz="914160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785" indent="-396785" algn="l" defTabSz="914160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98" indent="-396785" algn="l" defTabSz="914160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604" indent="-344408" algn="l" defTabSz="914160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603" indent="-345995" algn="l" defTabSz="914160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080" indent="-336470" algn="l" defTabSz="914160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3" indent="-228537" algn="l" defTabSz="9141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5" indent="-228537" algn="l" defTabSz="9141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3" indent="-228537" algn="l" defTabSz="9141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2" indent="-228537" algn="l" defTabSz="9141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6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9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2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6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2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0" algn="l" defTabSz="914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July 19,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5" y="4368484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224" y="957073"/>
            <a:ext cx="8802624" cy="2862516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000000"/>
                </a:solidFill>
              </a:rPr>
              <a:t/>
            </a:r>
            <a:br>
              <a:rPr lang="ru-RU" altLang="ru-RU" sz="2000" b="1" dirty="0" smtClean="0">
                <a:solidFill>
                  <a:srgbClr val="000000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реализации </a:t>
            </a:r>
            <a:br>
              <a:rPr lang="ru-RU" sz="2800" b="1" dirty="0" smtClean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национального проекта «Культура» </a:t>
            </a:r>
            <a:br>
              <a:rPr lang="ru-RU" sz="2800" b="1" dirty="0" smtClean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территории Свердловской области </a:t>
            </a:r>
            <a:br>
              <a:rPr lang="ru-RU" sz="2800" b="1" dirty="0" smtClean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полугодие 2019 года</a:t>
            </a:r>
            <a:endParaRPr lang="ru-RU" altLang="ru-RU" sz="2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268224" y="957072"/>
            <a:ext cx="8663051" cy="1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331549" y="347473"/>
            <a:ext cx="7599727" cy="78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 Свердловской области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2318568" y="3663560"/>
            <a:ext cx="661270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 smtClean="0">
                <a:solidFill>
                  <a:srgbClr val="990000"/>
                </a:solidFill>
                <a:latin typeface="Century" pitchFamily="18" charset="0"/>
                <a:cs typeface="Arial" charset="0"/>
              </a:rPr>
              <a:t>Головина  Галина Юрьевна</a:t>
            </a:r>
            <a:r>
              <a:rPr lang="en-US" altLang="ru-RU" sz="2500" b="1" dirty="0" smtClean="0">
                <a:solidFill>
                  <a:srgbClr val="990000"/>
                </a:solidFill>
                <a:latin typeface="Century" pitchFamily="18" charset="0"/>
                <a:cs typeface="Arial" charset="0"/>
              </a:rPr>
              <a:t>,</a:t>
            </a:r>
            <a:endParaRPr lang="ru-RU" altLang="ru-RU" sz="2500" b="1" dirty="0" smtClean="0">
              <a:solidFill>
                <a:srgbClr val="990000"/>
              </a:solidFill>
              <a:latin typeface="Century" pitchFamily="18" charset="0"/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dirty="0" smtClean="0">
                <a:solidFill>
                  <a:srgbClr val="333399"/>
                </a:solidFill>
                <a:latin typeface="Century" pitchFamily="18" charset="0"/>
                <a:cs typeface="Arial" charset="0"/>
              </a:rPr>
              <a:t>Первый заместитель Министра культуры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smtClean="0">
                <a:solidFill>
                  <a:srgbClr val="333399"/>
                </a:solidFill>
                <a:latin typeface="Century" pitchFamily="18" charset="0"/>
                <a:cs typeface="Arial" charset="0"/>
              </a:rPr>
              <a:t>Свердловской </a:t>
            </a:r>
            <a:r>
              <a:rPr lang="ru-RU" altLang="ru-RU" sz="2500" dirty="0" smtClean="0">
                <a:solidFill>
                  <a:srgbClr val="333399"/>
                </a:solidFill>
                <a:latin typeface="Century" pitchFamily="18" charset="0"/>
                <a:cs typeface="Arial" charset="0"/>
              </a:rPr>
              <a:t>области</a:t>
            </a:r>
          </a:p>
        </p:txBody>
      </p:sp>
      <p:pic>
        <p:nvPicPr>
          <p:cNvPr id="7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82" y="70074"/>
            <a:ext cx="1131094" cy="8358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89182"/>
              </p:ext>
            </p:extLst>
          </p:nvPr>
        </p:nvGraphicFramePr>
        <p:xfrm>
          <a:off x="96822" y="1128500"/>
          <a:ext cx="8980923" cy="3843056"/>
        </p:xfrm>
        <a:graphic>
          <a:graphicData uri="http://schemas.openxmlformats.org/drawingml/2006/table">
            <a:tbl>
              <a:tblPr/>
              <a:tblGrid>
                <a:gridCol w="2367986"/>
                <a:gridCol w="6612937"/>
              </a:tblGrid>
              <a:tr h="371455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оборудованием кинозалов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(федеральный бюджет − 35 млн. руб.)</a:t>
                      </a: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конкурса: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МБУК «Дворец культуры «Металлург», г. Реж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МБУК «Центр культуры, досуга и народного творчества </a:t>
                      </a:r>
                      <a:r>
                        <a:rPr lang="ru-RU" sz="1800" i="0" dirty="0" err="1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Артинского</a:t>
                      </a: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городского округа», </a:t>
                      </a:r>
                      <a:r>
                        <a:rPr lang="ru-RU" sz="1800" i="0" dirty="0" err="1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Арти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МБУК «Дворец культуры», г. Среднеуральск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МБУК «Малышевский дворец культуры «Русь», </a:t>
                      </a:r>
                      <a:r>
                        <a:rPr lang="ru-RU" sz="1800" i="0" dirty="0" err="1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Малышева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МАУК Дом культуры «</a:t>
                      </a:r>
                      <a:r>
                        <a:rPr lang="ru-RU" sz="1800" i="0" dirty="0" err="1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Надеждинский</a:t>
                      </a: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», г. Серов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МАУ «Дворец культуры «Металлург», г. Красноуральск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МАУК «Кинотеатр «Феникс», г. Кушва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35890" y="72839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 (Свердловская область)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2" y="3406591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268224" y="957072"/>
            <a:ext cx="8663051" cy="1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331549" y="206908"/>
            <a:ext cx="7599727" cy="92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Федеральный проект «Творческие люди» </a:t>
            </a:r>
          </a:p>
          <a:p>
            <a:pPr algn="ctr"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(Свердловская область)</a:t>
            </a:r>
          </a:p>
        </p:txBody>
      </p:sp>
      <p:pic>
        <p:nvPicPr>
          <p:cNvPr id="7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82" y="70074"/>
            <a:ext cx="1131094" cy="8358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164" y="1127762"/>
            <a:ext cx="8416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1.Грантовая </a:t>
            </a:r>
            <a:r>
              <a:rPr lang="ru-RU" sz="2000" dirty="0"/>
              <a:t>поддержка любительских творческих коллективов</a:t>
            </a:r>
          </a:p>
          <a:p>
            <a:pPr lvl="0"/>
            <a:r>
              <a:rPr lang="ru-RU" sz="2000" dirty="0" smtClean="0"/>
              <a:t>2. Реализация </a:t>
            </a:r>
            <a:r>
              <a:rPr lang="ru-RU" sz="2000" dirty="0"/>
              <a:t>программы «Подготовка кадров для отрасли культуры»</a:t>
            </a:r>
          </a:p>
          <a:p>
            <a:pPr lvl="0"/>
            <a:r>
              <a:rPr lang="ru-RU" sz="2000" dirty="0" smtClean="0"/>
              <a:t>3. Государственная </a:t>
            </a:r>
            <a:r>
              <a:rPr lang="ru-RU" sz="2000" dirty="0"/>
              <a:t>поддержка творческих проектов  НКО на укрепление российской гражданской идентичности</a:t>
            </a:r>
          </a:p>
          <a:p>
            <a:pPr lvl="0"/>
            <a:r>
              <a:rPr lang="ru-RU" sz="2000" dirty="0" smtClean="0"/>
              <a:t>4. Государственная </a:t>
            </a:r>
            <a:r>
              <a:rPr lang="ru-RU" sz="2000" dirty="0"/>
              <a:t>поддержка НКО на реализацию всероссийских и международных творческих проектов в области музыкального и театрального искусства</a:t>
            </a:r>
          </a:p>
          <a:p>
            <a:pPr lvl="0"/>
            <a:r>
              <a:rPr lang="ru-RU" sz="2000" dirty="0" smtClean="0"/>
              <a:t>5. Реализация программы «Волонтеры культуры»</a:t>
            </a:r>
            <a:endParaRPr lang="ru-RU" sz="2000" dirty="0"/>
          </a:p>
          <a:p>
            <a:pPr lvl="0"/>
            <a:r>
              <a:rPr lang="ru-RU" sz="2000" dirty="0" smtClean="0"/>
              <a:t>6. Организация </a:t>
            </a:r>
            <a:r>
              <a:rPr lang="ru-RU" sz="2000" dirty="0"/>
              <a:t>и проведение «Школы директора»</a:t>
            </a:r>
          </a:p>
          <a:p>
            <a:pPr lvl="0"/>
            <a:r>
              <a:rPr lang="ru-RU" sz="2000" dirty="0" smtClean="0"/>
              <a:t>7. Проведение </a:t>
            </a:r>
            <a:r>
              <a:rPr lang="ru-RU" sz="2000" dirty="0"/>
              <a:t>летней оркестровой академии на базе Уральского молодежного симфонического оркестра</a:t>
            </a:r>
          </a:p>
        </p:txBody>
      </p:sp>
    </p:spTree>
    <p:extLst>
      <p:ext uri="{BB962C8B-B14F-4D97-AF65-F5344CB8AC3E}">
        <p14:creationId xmlns:p14="http://schemas.microsoft.com/office/powerpoint/2010/main" val="23976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80195"/>
              </p:ext>
            </p:extLst>
          </p:nvPr>
        </p:nvGraphicFramePr>
        <p:xfrm>
          <a:off x="90766" y="1212780"/>
          <a:ext cx="8900160" cy="3499383"/>
        </p:xfrm>
        <a:graphic>
          <a:graphicData uri="http://schemas.openxmlformats.org/drawingml/2006/table">
            <a:tbl>
              <a:tblPr/>
              <a:tblGrid>
                <a:gridCol w="3446694"/>
                <a:gridCol w="5453466"/>
              </a:tblGrid>
              <a:tr h="3499383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Грантовая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любительских творческих коллективов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772" marB="50772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конкурс на предоставление грантов, определены 9 победителей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общую сумму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млн. руб.</a:t>
                      </a: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DD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1154" y="7038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(Свердловская область) </a:t>
            </a:r>
            <a:r>
              <a:rPr lang="ru-RU" alt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</a:t>
            </a:r>
            <a:r>
              <a:rPr lang="ru-RU" alt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altLang="ru-RU" sz="1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95" y="335855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9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kern="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06063"/>
              </p:ext>
            </p:extLst>
          </p:nvPr>
        </p:nvGraphicFramePr>
        <p:xfrm>
          <a:off x="107950" y="1201475"/>
          <a:ext cx="8900160" cy="3515304"/>
        </p:xfrm>
        <a:graphic>
          <a:graphicData uri="http://schemas.openxmlformats.org/drawingml/2006/table">
            <a:tbl>
              <a:tblPr/>
              <a:tblGrid>
                <a:gridCol w="4744377"/>
                <a:gridCol w="4155783"/>
              </a:tblGrid>
              <a:tr h="3390547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творческих и управленческих кадров в сфере культуры на базе Центров непрерывного образования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(2019 год − 388 чел.)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772" marB="50772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сформированы заявки на обучение,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обучение 37 человек</a:t>
                      </a: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DD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1154" y="6699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люди» (Свердловская область) </a:t>
            </a:r>
            <a:r>
              <a:rPr lang="ru-RU" alt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53" y="341195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2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39542"/>
              </p:ext>
            </p:extLst>
          </p:nvPr>
        </p:nvGraphicFramePr>
        <p:xfrm>
          <a:off x="90766" y="1299549"/>
          <a:ext cx="8900160" cy="2844744"/>
        </p:xfrm>
        <a:graphic>
          <a:graphicData uri="http://schemas.openxmlformats.org/drawingml/2006/table">
            <a:tbl>
              <a:tblPr/>
              <a:tblGrid>
                <a:gridCol w="4458534"/>
                <a:gridCol w="4441626"/>
              </a:tblGrid>
              <a:tr h="895291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Грантовая</a:t>
                      </a: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творческих проектов  НКО на укрепление российской гражданской идентичности</a:t>
                      </a:r>
                      <a:endParaRPr kumimoji="0" lang="ru-RU" alt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772" marB="50772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проведен конкурс, </a:t>
                      </a:r>
                      <a:r>
                        <a:rPr lang="ru-RU" sz="3000" b="0" dirty="0" smtClean="0">
                          <a:effectLst/>
                          <a:latin typeface="Times New Roman"/>
                          <a:ea typeface="Calibri"/>
                        </a:rPr>
                        <a:t>поддержан 21 проект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b="0" dirty="0" smtClean="0">
                          <a:effectLst/>
                          <a:latin typeface="Times New Roman"/>
                          <a:ea typeface="Calibri"/>
                        </a:rPr>
                        <a:t>на общую сумму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b="0" dirty="0" smtClean="0">
                          <a:effectLst/>
                          <a:latin typeface="Times New Roman"/>
                          <a:ea typeface="Calibri"/>
                        </a:rPr>
                        <a:t>5 млн.</a:t>
                      </a:r>
                      <a:r>
                        <a:rPr lang="ru-RU" sz="3000" b="0" baseline="0" dirty="0" smtClean="0">
                          <a:effectLst/>
                          <a:latin typeface="Times New Roman"/>
                          <a:ea typeface="Calibri"/>
                        </a:rPr>
                        <a:t> руб.</a:t>
                      </a:r>
                      <a:endParaRPr kumimoji="0" lang="ru-RU" alt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1154" y="7038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люди» (Свердловская область) </a:t>
            </a:r>
            <a:r>
              <a:rPr lang="ru-RU" alt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16" y="319837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0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15336"/>
              </p:ext>
            </p:extLst>
          </p:nvPr>
        </p:nvGraphicFramePr>
        <p:xfrm>
          <a:off x="90766" y="1139362"/>
          <a:ext cx="8900160" cy="3942024"/>
        </p:xfrm>
        <a:graphic>
          <a:graphicData uri="http://schemas.openxmlformats.org/drawingml/2006/table">
            <a:tbl>
              <a:tblPr/>
              <a:tblGrid>
                <a:gridCol w="4183723"/>
                <a:gridCol w="4716437"/>
              </a:tblGrid>
              <a:tr h="895291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поддержка НКО 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всероссийских и международных творческих проектов в области музыкального и театрального искусства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772" marB="50772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</a:rPr>
                        <a:t>проведен конкурс, поддержаны 2 проекта НКО: «Коляда-</a:t>
                      </a:r>
                      <a:r>
                        <a:rPr lang="ru-RU" sz="2800" b="0" dirty="0" err="1" smtClean="0">
                          <a:effectLst/>
                          <a:latin typeface="Times New Roman"/>
                          <a:ea typeface="Calibri"/>
                        </a:rPr>
                        <a:t>плейс</a:t>
                      </a: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</a:rPr>
                        <a:t>» и фестиваль «Браво!» Агентства театральных дел</a:t>
                      </a:r>
                      <a:r>
                        <a:rPr lang="ru-RU" sz="2800" b="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0" baseline="0" dirty="0" smtClean="0">
                          <a:effectLst/>
                          <a:latin typeface="Times New Roman"/>
                          <a:ea typeface="Calibri"/>
                        </a:rPr>
                        <a:t>(по 3 млн. руб.)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1154" y="6699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люди» (Свердловская область) </a:t>
            </a:r>
            <a:r>
              <a:rPr lang="ru-RU" alt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25" y="343865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8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639"/>
              </p:ext>
            </p:extLst>
          </p:nvPr>
        </p:nvGraphicFramePr>
        <p:xfrm>
          <a:off x="96822" y="1139362"/>
          <a:ext cx="8894104" cy="3519406"/>
        </p:xfrm>
        <a:graphic>
          <a:graphicData uri="http://schemas.openxmlformats.org/drawingml/2006/table">
            <a:tbl>
              <a:tblPr/>
              <a:tblGrid>
                <a:gridCol w="4180876"/>
                <a:gridCol w="4713228"/>
              </a:tblGrid>
              <a:tr h="3519406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«Волонтеры культуры»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772" marB="50772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ru-RU" sz="24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 волонтеров</a:t>
                      </a:r>
                      <a:r>
                        <a:rPr lang="ru-RU" sz="24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активные участники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мероприятий Свердловской государственной академической филармонии и Инновационного культурного центра</a:t>
                      </a:r>
                      <a:endParaRPr lang="ru-R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139" y="734312"/>
            <a:ext cx="8364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люди» (Свердловская область) </a:t>
            </a:r>
            <a:r>
              <a:rPr lang="ru-RU" altLang="ru-RU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altLang="ru-RU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61693"/>
              </p:ext>
            </p:extLst>
          </p:nvPr>
        </p:nvGraphicFramePr>
        <p:xfrm>
          <a:off x="96822" y="1139362"/>
          <a:ext cx="8894104" cy="4033556"/>
        </p:xfrm>
        <a:graphic>
          <a:graphicData uri="http://schemas.openxmlformats.org/drawingml/2006/table">
            <a:tbl>
              <a:tblPr/>
              <a:tblGrid>
                <a:gridCol w="4180876"/>
                <a:gridCol w="4713228"/>
              </a:tblGrid>
              <a:tr h="3199032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«Школы директора»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Летняя 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оркестровая 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академия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772" marB="50772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период 2015–2019 годов в мероприятиях проекта приняли участие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человек из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субъектов Российской Федерации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2019 году – 141 человек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dirty="0" smtClean="0">
                          <a:effectLst/>
                          <a:latin typeface="+mn-lt"/>
                          <a:ea typeface="Calibri"/>
                        </a:rPr>
                        <a:t>с </a:t>
                      </a:r>
                      <a:r>
                        <a:rPr lang="ru-RU" sz="2000" b="0" dirty="0" smtClean="0">
                          <a:effectLst/>
                          <a:latin typeface="+mn-lt"/>
                          <a:ea typeface="Calibri"/>
                        </a:rPr>
                        <a:t>2 по 9 июля 2019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молодые музыканты: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Россия,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Польша, Израиль, Швейцария, Португалия, Япония, Корея, Бразилия, Испания, Таджикистан,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6822" y="673732"/>
            <a:ext cx="8773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люди» (Свердловская область) </a:t>
            </a:r>
            <a:r>
              <a:rPr lang="ru-RU" altLang="ru-RU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altLang="ru-RU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268224" y="957072"/>
            <a:ext cx="8663051" cy="1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331549" y="206908"/>
            <a:ext cx="7599727" cy="92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Федеральный проект «Цифровая культура» </a:t>
            </a:r>
          </a:p>
          <a:p>
            <a:pPr algn="ctr"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(Свердловская область)</a:t>
            </a:r>
          </a:p>
        </p:txBody>
      </p:sp>
      <p:pic>
        <p:nvPicPr>
          <p:cNvPr id="7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82" y="70074"/>
            <a:ext cx="1131094" cy="8358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164" y="1127762"/>
            <a:ext cx="84164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1.Создание </a:t>
            </a:r>
            <a:r>
              <a:rPr lang="ru-RU" sz="2800" dirty="0"/>
              <a:t>виртуальных концертных залов в городах</a:t>
            </a:r>
          </a:p>
          <a:p>
            <a:pPr lvl="0"/>
            <a:r>
              <a:rPr lang="ru-RU" sz="2800" dirty="0" smtClean="0"/>
              <a:t>2. Создание </a:t>
            </a:r>
            <a:r>
              <a:rPr lang="ru-RU" sz="2800" dirty="0"/>
              <a:t>мультимедиа-гидов по экспозициям и выставочным проектам </a:t>
            </a:r>
          </a:p>
          <a:p>
            <a:pPr lvl="0"/>
            <a:r>
              <a:rPr lang="ru-RU" sz="2800" dirty="0" smtClean="0"/>
              <a:t>3. Оцифровка </a:t>
            </a:r>
            <a:r>
              <a:rPr lang="ru-RU" sz="2800" dirty="0"/>
              <a:t>книжных памятников</a:t>
            </a:r>
          </a:p>
          <a:p>
            <a:pPr lvl="0"/>
            <a:r>
              <a:rPr lang="ru-RU" sz="2800" dirty="0" smtClean="0"/>
              <a:t>4. Создание </a:t>
            </a:r>
            <a:r>
              <a:rPr lang="ru-RU" sz="2800" dirty="0"/>
              <a:t>интернет-портала «культура-</a:t>
            </a:r>
            <a:r>
              <a:rPr lang="ru-RU" sz="2800" dirty="0" err="1"/>
              <a:t>урала.рф</a:t>
            </a:r>
            <a:r>
              <a:rPr lang="ru-RU" sz="2800" dirty="0"/>
              <a:t>»</a:t>
            </a:r>
          </a:p>
          <a:p>
            <a:pPr lvl="0"/>
            <a:r>
              <a:rPr lang="ru-RU" sz="2800" dirty="0" smtClean="0"/>
              <a:t>5. Проведение </a:t>
            </a:r>
            <a:r>
              <a:rPr lang="ru-RU" sz="2800" dirty="0"/>
              <a:t>онлайн-трансляций</a:t>
            </a:r>
          </a:p>
        </p:txBody>
      </p:sp>
    </p:spTree>
    <p:extLst>
      <p:ext uri="{BB962C8B-B14F-4D97-AF65-F5344CB8AC3E}">
        <p14:creationId xmlns:p14="http://schemas.microsoft.com/office/powerpoint/2010/main" val="33327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1154" y="734312"/>
            <a:ext cx="903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культура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(Свердловская область) </a:t>
            </a:r>
            <a:r>
              <a:rPr lang="ru-RU" altLang="ru-RU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</a:t>
            </a:r>
            <a:r>
              <a:rPr lang="ru-RU" altLang="ru-RU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altLang="ru-RU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13907"/>
              </p:ext>
            </p:extLst>
          </p:nvPr>
        </p:nvGraphicFramePr>
        <p:xfrm>
          <a:off x="0" y="1201384"/>
          <a:ext cx="9008110" cy="3393476"/>
        </p:xfrm>
        <a:graphic>
          <a:graphicData uri="http://schemas.openxmlformats.org/drawingml/2006/table">
            <a:tbl>
              <a:tblPr>
                <a:solidFill>
                  <a:schemeClr val="tx2">
                    <a:lumMod val="20000"/>
                    <a:lumOff val="80000"/>
                  </a:schemeClr>
                </a:solidFill>
              </a:tblPr>
              <a:tblGrid>
                <a:gridCol w="3410645"/>
                <a:gridCol w="5597465"/>
              </a:tblGrid>
              <a:tr h="1057965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виртуальных концертных залов в городах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(ФБ − 4,52 млн. руб., 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− 0,5 млн. руб.)</a:t>
                      </a:r>
                    </a:p>
                  </a:txBody>
                  <a:tcPr marT="50778" marB="5077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ВКЗ за счет федерального бюджета: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Верхняя Пышма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Красноуральск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Нижняя Тура,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Новоуральск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Среднеуральск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ВКЗ за счет областного бюджета: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Арамиль, Сысерть, Михайловск</a:t>
                      </a: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55" y="2243927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438144" y="522793"/>
            <a:ext cx="5193792" cy="4392046"/>
          </a:xfrm>
          <a:prstGeom prst="triangle">
            <a:avLst/>
          </a:prstGeom>
          <a:gradFill rotWithShape="1">
            <a:gsLst>
              <a:gs pos="0">
                <a:srgbClr val="70AD47">
                  <a:shade val="8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70AD47">
                  <a:shade val="8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70AD47">
                  <a:shade val="8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</p:sp>
      <p:sp>
        <p:nvSpPr>
          <p:cNvPr id="8" name="Скругленный прямоугольник 7"/>
          <p:cNvSpPr/>
          <p:nvPr/>
        </p:nvSpPr>
        <p:spPr>
          <a:xfrm>
            <a:off x="3416807" y="1165384"/>
            <a:ext cx="5388866" cy="1146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Федеральный проект </a:t>
            </a: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Культурная </a:t>
            </a:r>
            <a:r>
              <a:rPr lang="ru-RU" sz="3200" b="1" dirty="0">
                <a:solidFill>
                  <a:srgbClr val="C00000"/>
                </a:solidFill>
              </a:rPr>
              <a:t>среда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  <a:r>
              <a:rPr lang="ru-RU" sz="2400" b="1" dirty="0" smtClean="0">
                <a:solidFill>
                  <a:srgbClr val="C00000"/>
                </a:solidFill>
              </a:rPr>
              <a:t>(Свердловская область)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95470" y="2391728"/>
            <a:ext cx="5388866" cy="10119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Федеральный проект</a:t>
            </a:r>
          </a:p>
          <a:p>
            <a:pPr lvl="0" algn="ctr">
              <a:lnSpc>
                <a:spcPts val="2100"/>
              </a:lnSpc>
              <a:spcAft>
                <a:spcPts val="0"/>
              </a:spcAft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lvl="0" algn="ctr">
              <a:lnSpc>
                <a:spcPts val="21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«Творческие люди»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(Свердловская область)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38144" y="3520678"/>
            <a:ext cx="5346192" cy="12009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21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Федеральный проект</a:t>
            </a:r>
          </a:p>
          <a:p>
            <a:pPr lvl="0" algn="ctr">
              <a:lnSpc>
                <a:spcPts val="2100"/>
              </a:lnSpc>
              <a:spcAft>
                <a:spcPts val="0"/>
              </a:spcAft>
            </a:pPr>
            <a:endParaRPr lang="ru-RU" sz="4200" b="1" dirty="0">
              <a:solidFill>
                <a:srgbClr val="333399"/>
              </a:solidFill>
            </a:endParaRPr>
          </a:p>
          <a:p>
            <a:pPr lvl="0" algn="ctr">
              <a:lnSpc>
                <a:spcPts val="21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«Цифровая культура»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(Свердловская область)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" y="743248"/>
            <a:ext cx="33954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Общий бюджет </a:t>
            </a:r>
            <a:r>
              <a:rPr lang="ru-RU" sz="2000" dirty="0">
                <a:latin typeface="Times New Roman"/>
                <a:ea typeface="Calibri"/>
              </a:rPr>
              <a:t>мероприятий национального проекта «Культура» на территории Свердловской </a:t>
            </a:r>
            <a:r>
              <a:rPr lang="ru-RU" sz="2000" dirty="0" smtClean="0">
                <a:latin typeface="Times New Roman"/>
                <a:ea typeface="Calibri"/>
              </a:rPr>
              <a:t>области на 01.07.2019 −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1 067,65 млн. руб.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" y="2891599"/>
            <a:ext cx="35234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623, 17 млн. 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− федеральный бюджет;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303,73 млн. руб.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 областной бюджет;</a:t>
            </a:r>
          </a:p>
          <a:p>
            <a:r>
              <a:rPr lang="ru-RU" sz="2000" b="1" dirty="0" smtClean="0">
                <a:latin typeface="Liberation Serif"/>
                <a:ea typeface="Calibri"/>
              </a:rPr>
              <a:t>140,75 </a:t>
            </a:r>
            <a:r>
              <a:rPr lang="ru-RU" sz="2000" b="1" dirty="0">
                <a:latin typeface="Liberation Serif"/>
                <a:ea typeface="Calibri"/>
              </a:rPr>
              <a:t>млн. </a:t>
            </a:r>
            <a:r>
              <a:rPr lang="ru-RU" sz="2000" b="1" dirty="0" smtClean="0">
                <a:latin typeface="Liberation Serif"/>
                <a:ea typeface="Calibri"/>
              </a:rPr>
              <a:t>руб. </a:t>
            </a:r>
            <a:r>
              <a:rPr lang="ru-RU" sz="2000" dirty="0" smtClean="0">
                <a:latin typeface="Liberation Serif"/>
                <a:ea typeface="Calibri"/>
              </a:rPr>
              <a:t>– </a:t>
            </a:r>
            <a:r>
              <a:rPr lang="ru-RU" sz="2000" dirty="0">
                <a:latin typeface="Liberation Serif"/>
                <a:ea typeface="Calibri"/>
              </a:rPr>
              <a:t>местный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1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1154" y="654849"/>
            <a:ext cx="9039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культура» (Свердловская область) </a:t>
            </a:r>
            <a:r>
              <a:rPr lang="ru-RU" altLang="ru-RU" sz="15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altLang="ru-RU" sz="15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72347"/>
              </p:ext>
            </p:extLst>
          </p:nvPr>
        </p:nvGraphicFramePr>
        <p:xfrm>
          <a:off x="0" y="1164345"/>
          <a:ext cx="9008110" cy="3393476"/>
        </p:xfrm>
        <a:graphic>
          <a:graphicData uri="http://schemas.openxmlformats.org/drawingml/2006/table">
            <a:tbl>
              <a:tblPr>
                <a:solidFill>
                  <a:schemeClr val="tx2">
                    <a:lumMod val="20000"/>
                    <a:lumOff val="80000"/>
                  </a:schemeClr>
                </a:solidFill>
              </a:tblPr>
              <a:tblGrid>
                <a:gridCol w="3070248"/>
                <a:gridCol w="5937862"/>
              </a:tblGrid>
              <a:tr h="1653107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мультимедиа-гидов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экспозициям и выставочным проектам (технология дополненной реальности), ед.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778" marB="5077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Контент по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музеям: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Музей памяти представителей Российского Императорского Дома «Напольная школа в городе Алапаевске»,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«Музей истории и археологии Урала»,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«Художественный музей Эрнста Неизвестного»,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экспозиция «История Невьянского края XVII – начало XX века»</a:t>
                      </a: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1154" y="654849"/>
            <a:ext cx="90392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культура» (Свердловская область) </a:t>
            </a:r>
            <a:r>
              <a:rPr lang="ru-RU" altLang="ru-RU" sz="15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84743"/>
              </p:ext>
            </p:extLst>
          </p:nvPr>
        </p:nvGraphicFramePr>
        <p:xfrm>
          <a:off x="0" y="1150996"/>
          <a:ext cx="9008110" cy="3515396"/>
        </p:xfrm>
        <a:graphic>
          <a:graphicData uri="http://schemas.openxmlformats.org/drawingml/2006/table">
            <a:tbl>
              <a:tblPr>
                <a:solidFill>
                  <a:schemeClr val="tx2">
                    <a:lumMod val="20000"/>
                    <a:lumOff val="80000"/>
                  </a:schemeClr>
                </a:solidFill>
              </a:tblPr>
              <a:tblGrid>
                <a:gridCol w="3083597"/>
                <a:gridCol w="5924513"/>
              </a:tblGrid>
              <a:tr h="573826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Оцифровка книжных памятников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778" marB="5077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отобраны 10 памятников, отреставрированы, оцифровка будет проведена в </a:t>
                      </a:r>
                      <a:r>
                        <a:rPr kumimoji="0" lang="en-US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квартале 2019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8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" y="1069911"/>
            <a:ext cx="8911287" cy="395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2620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культура» (Свердловская область) </a:t>
            </a:r>
            <a:r>
              <a:rPr lang="ru-RU" altLang="ru-RU" sz="15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altLang="ru-RU" sz="15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19200" y="1082406"/>
            <a:ext cx="7377404" cy="4328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Интернет-портал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«культура-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урала.рф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795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1154" y="654849"/>
            <a:ext cx="90392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культура» (Свердловская область) </a:t>
            </a:r>
            <a:r>
              <a:rPr lang="ru-RU" altLang="ru-RU" sz="15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17217"/>
              </p:ext>
            </p:extLst>
          </p:nvPr>
        </p:nvGraphicFramePr>
        <p:xfrm>
          <a:off x="0" y="1150996"/>
          <a:ext cx="9008110" cy="2661956"/>
        </p:xfrm>
        <a:graphic>
          <a:graphicData uri="http://schemas.openxmlformats.org/drawingml/2006/table">
            <a:tbl>
              <a:tblPr>
                <a:solidFill>
                  <a:schemeClr val="tx2">
                    <a:lumMod val="20000"/>
                    <a:lumOff val="80000"/>
                  </a:schemeClr>
                </a:solidFill>
              </a:tblPr>
              <a:tblGrid>
                <a:gridCol w="3083597"/>
                <a:gridCol w="5924513"/>
              </a:tblGrid>
              <a:tr h="573826">
                <a:tc>
                  <a:txBody>
                    <a:bodyPr/>
                    <a:lstStyle>
                      <a:lvl1pPr marL="0" algn="l" defTabSz="51435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51435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51435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онлайн-трансляций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778" marB="5077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en-US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Ural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</a:t>
                      </a:r>
                      <a:r>
                        <a:rPr kumimoji="0" lang="en-US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Fest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356" y="1226878"/>
            <a:ext cx="88407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Выполнение целевого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показателя нацпроекта «Увеличение на 15 % числа посещений организаций культуры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Распоряжение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Минкультуры России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19.04.2019 № Р-655 «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утверждении статистической методологии расчета показателей национального проекта «Культура»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федеральных проектов «Культурная среда», «Творческие люди», «Цифровая культура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Свердловской области в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конкурсе на получение федеральных средств на строительство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реконструкцию) </a:t>
            </a:r>
            <a:r>
              <a:rPr lang="ru-RU" sz="16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капитальный ремонт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учреждений культурно-досугового типа в сельской местности </a:t>
            </a:r>
            <a:r>
              <a:rPr lang="ru-RU" sz="16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ru-RU" sz="16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2021−2022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финансовые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годы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муниципальных районов Свердловской области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автоклубами и участие Свердловской области в мероприятии федерального проекта «Культурная среда» по приобретению специализированного автотранспорта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356" y="734435"/>
            <a:ext cx="8911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реализации национального проекта «Культура»</a:t>
            </a:r>
            <a:endParaRPr lang="ru-R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268224" y="957072"/>
            <a:ext cx="8663051" cy="1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331549" y="206908"/>
            <a:ext cx="7599727" cy="92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Федеральный проект «Культурная среда» </a:t>
            </a:r>
          </a:p>
          <a:p>
            <a:pPr algn="ctr"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(Свердловская область)</a:t>
            </a:r>
          </a:p>
        </p:txBody>
      </p:sp>
      <p:pic>
        <p:nvPicPr>
          <p:cNvPr id="7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82" y="70074"/>
            <a:ext cx="1131094" cy="8358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164" y="1127762"/>
            <a:ext cx="8416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1.Строительство центра культурного развития</a:t>
            </a:r>
          </a:p>
          <a:p>
            <a:r>
              <a:rPr lang="ru-RU" sz="2000" dirty="0"/>
              <a:t>2. Оснащение  образовательных учреждений в сфере культуры музыкальными инструментами,  оборудованием и учебными материалами</a:t>
            </a:r>
          </a:p>
          <a:p>
            <a:r>
              <a:rPr lang="ru-RU" sz="2000" dirty="0"/>
              <a:t>3. Капитальный ремонт культурно-досуговых учреждений в сельской местности</a:t>
            </a:r>
          </a:p>
          <a:p>
            <a:r>
              <a:rPr lang="ru-RU" sz="2000" dirty="0"/>
              <a:t>4. Создание модельных библиотек</a:t>
            </a:r>
          </a:p>
          <a:p>
            <a:r>
              <a:rPr lang="ru-RU" sz="2000" dirty="0"/>
              <a:t>5. Оснащение оборудованием кинозалов для осуществления кинопоказов с подготовленным субтитрованием и тифлокомментированием</a:t>
            </a:r>
          </a:p>
          <a:p>
            <a:r>
              <a:rPr lang="ru-RU" sz="2000" dirty="0"/>
              <a:t>6. Капитальный ремонт театра кукол</a:t>
            </a:r>
          </a:p>
          <a:p>
            <a:r>
              <a:rPr lang="ru-RU" sz="2000" dirty="0"/>
              <a:t>7. Оснащение оборудованием кинозалов</a:t>
            </a:r>
          </a:p>
        </p:txBody>
      </p:sp>
    </p:spTree>
    <p:extLst>
      <p:ext uri="{BB962C8B-B14F-4D97-AF65-F5344CB8AC3E}">
        <p14:creationId xmlns:p14="http://schemas.microsoft.com/office/powerpoint/2010/main" val="31241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094"/>
              </p:ext>
            </p:extLst>
          </p:nvPr>
        </p:nvGraphicFramePr>
        <p:xfrm>
          <a:off x="0" y="1353328"/>
          <a:ext cx="8980923" cy="3137444"/>
        </p:xfrm>
        <a:graphic>
          <a:graphicData uri="http://schemas.openxmlformats.org/drawingml/2006/table">
            <a:tbl>
              <a:tblPr/>
              <a:tblGrid>
                <a:gridCol w="3495969"/>
                <a:gridCol w="5484954"/>
              </a:tblGrid>
              <a:tr h="1942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центра культурного развития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(ФБ − 145,6 млн. руб.)</a:t>
                      </a: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 – проведен конкурсный отбор,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победитель – </a:t>
                      </a:r>
                      <a:r>
                        <a:rPr lang="ru-RU" sz="2400" b="1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Каменск-Уральский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 – разработка ПСД,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 – строительство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89169" y="73431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(Свердловская область)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9" y="337143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0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64085"/>
              </p:ext>
            </p:extLst>
          </p:nvPr>
        </p:nvGraphicFramePr>
        <p:xfrm>
          <a:off x="0" y="1024664"/>
          <a:ext cx="9008110" cy="4127389"/>
        </p:xfrm>
        <a:graphic>
          <a:graphicData uri="http://schemas.openxmlformats.org/drawingml/2006/table">
            <a:tbl>
              <a:tblPr/>
              <a:tblGrid>
                <a:gridCol w="2931516"/>
                <a:gridCol w="6076594"/>
              </a:tblGrid>
              <a:tr h="4127389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 образовательных учреждений в сфере культуры музыкальными инструментами,  оборудованием и учебными материалами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(2019 год − 28 ед.,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 − 140,49 млн. руб.)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заключены соглашения с 13 муниципальными образованиями;  </a:t>
                      </a:r>
                      <a:r>
                        <a:rPr kumimoji="0" lang="ru-RU" alt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заключения контрактов и поставки музыкальных инструментов, учебных материалов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Городской округ Богданович − 1 ДШИ</a:t>
                      </a:r>
                      <a:endParaRPr lang="ru-RU" sz="1600" b="1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Городской округ Дегтярск − 1 ДШИ</a:t>
                      </a:r>
                      <a:endParaRPr lang="ru-RU" sz="1600" b="1" i="0" dirty="0" smtClean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Муниципальное образование «город Екатеринбург»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− </a:t>
                      </a: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ДМШ</a:t>
                      </a:r>
                      <a:endParaRPr lang="ru-RU" sz="1600" b="1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Городской округ Краснотурьинск </a:t>
                      </a:r>
                      <a:r>
                        <a:rPr lang="ru-RU" sz="1400" b="1" i="0" kern="1200" baseline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ru-RU" sz="1400" b="1" i="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ДМШ</a:t>
                      </a:r>
                      <a:endParaRPr lang="ru-RU" sz="1600" b="1" i="0" dirty="0" smtClean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Муниципальное образование «город Каменск-Уральский» − 3 ДМШ</a:t>
                      </a:r>
                      <a:endParaRPr lang="ru-RU" sz="1600" b="1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err="1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Кушвинский</a:t>
                      </a:r>
                      <a:r>
                        <a:rPr lang="ru-RU" sz="1400" b="1" i="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городской округ − 1 ДМШ</a:t>
                      </a:r>
                      <a:endParaRPr lang="ru-RU" sz="1600" b="1" i="0" dirty="0" smtClean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Городской округ «город Лесной» −1 ДМШ</a:t>
                      </a:r>
                      <a:endParaRPr lang="ru-RU" sz="1600" b="1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Город Нижний Тагил − 3 ДМШ</a:t>
                      </a:r>
                      <a:endParaRPr lang="ru-RU" sz="1600" b="1" i="0" dirty="0" smtClean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Новолялинский</a:t>
                      </a: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городской округ −1 ДШИ</a:t>
                      </a:r>
                      <a:endParaRPr lang="ru-RU" sz="1600" b="1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err="1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Новоуральский</a:t>
                      </a:r>
                      <a:r>
                        <a:rPr lang="ru-RU" sz="1400" b="1" i="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городской округ −1</a:t>
                      </a:r>
                      <a:r>
                        <a:rPr lang="ru-RU" sz="1400" b="1" i="0" kern="1200" baseline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ДШИ</a:t>
                      </a:r>
                      <a:endParaRPr lang="ru-RU" sz="1600" b="1" i="0" dirty="0" smtClean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Полевской городской округ −1 ДМШ</a:t>
                      </a:r>
                      <a:endParaRPr lang="ru-RU" sz="1600" b="1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400" b="1" i="0" kern="1200" dirty="0" err="1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Режевской</a:t>
                      </a:r>
                      <a:r>
                        <a:rPr lang="ru-RU" sz="1400" b="1" i="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городской округ −1 ДШИ</a:t>
                      </a:r>
                      <a:endParaRPr lang="ru-RU" sz="1600" b="1" i="0" dirty="0" smtClean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Тавдинский городской округ −1 ДМШ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55796" y="65484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 (Свердловская область)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19" y="3898490"/>
            <a:ext cx="29534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учреждений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(9 - ДШИ и  1  колледж искусств)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22" y="300544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45" y="3991322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48548"/>
              </p:ext>
            </p:extLst>
          </p:nvPr>
        </p:nvGraphicFramePr>
        <p:xfrm>
          <a:off x="142576" y="1189088"/>
          <a:ext cx="8858848" cy="3566735"/>
        </p:xfrm>
        <a:graphic>
          <a:graphicData uri="http://schemas.openxmlformats.org/drawingml/2006/table">
            <a:tbl>
              <a:tblPr/>
              <a:tblGrid>
                <a:gridCol w="3500708"/>
                <a:gridCol w="5358140"/>
              </a:tblGrid>
              <a:tr h="356673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культурно-досуговых учреждений в сельской местности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(2019 год − 7 ед.,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30,78 млн. руб.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(ФБ  – 16,88 млн. руб.,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− 8,63 млн. руб.,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− 5,27 млн. руб.)</a:t>
                      </a: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заключены соглашения с 4 муниципальными образованиями; заключены контракты на проведение капитального ремонта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муниципальное образование Алапаевское,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</a:tabLst>
                      </a:pPr>
                      <a:r>
                        <a:rPr lang="ru-RU" sz="1900" b="1" i="0" dirty="0" err="1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Режевской</a:t>
                      </a:r>
                      <a:r>
                        <a:rPr lang="ru-RU" sz="1900" b="1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городской округ,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</a:tabLst>
                      </a:pPr>
                      <a:r>
                        <a:rPr lang="ru-RU" sz="19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Тавдинский городской округ,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540385" algn="l"/>
                        </a:tabLst>
                      </a:pPr>
                      <a:r>
                        <a:rPr lang="ru-RU" sz="1900" b="1" i="0" dirty="0" err="1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Североуральский</a:t>
                      </a:r>
                      <a:r>
                        <a:rPr lang="ru-RU" sz="1900" b="1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35890" y="75508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 (Свердловская область)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34" y="2811254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0857"/>
              </p:ext>
            </p:extLst>
          </p:nvPr>
        </p:nvGraphicFramePr>
        <p:xfrm>
          <a:off x="96822" y="1155716"/>
          <a:ext cx="8858848" cy="3557242"/>
        </p:xfrm>
        <a:graphic>
          <a:graphicData uri="http://schemas.openxmlformats.org/drawingml/2006/table">
            <a:tbl>
              <a:tblPr/>
              <a:tblGrid>
                <a:gridCol w="3253753"/>
                <a:gridCol w="5605095"/>
              </a:tblGrid>
              <a:tr h="355724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модельных библиотек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(3 − федеральный бюджет, 1 − областной бюджет), ед.</a:t>
                      </a: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заключены соглашения с 3 муниципальными образованиями (по 5 млн. руб.):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Белоярский городской округ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Березовский городской округ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Пышминский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конкурс на создание модельной библиотеки за счет средств областного бюджета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млн. руб.):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2000" b="1" i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Каменский городской округ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69146" y="73506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 (Свердловская область)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1" y="3338536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63429"/>
              </p:ext>
            </p:extLst>
          </p:nvPr>
        </p:nvGraphicFramePr>
        <p:xfrm>
          <a:off x="44809" y="1204392"/>
          <a:ext cx="8980923" cy="3759236"/>
        </p:xfrm>
        <a:graphic>
          <a:graphicData uri="http://schemas.openxmlformats.org/drawingml/2006/table">
            <a:tbl>
              <a:tblPr/>
              <a:tblGrid>
                <a:gridCol w="3749598"/>
                <a:gridCol w="5231325"/>
              </a:tblGrid>
              <a:tr h="117259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оборудованием кинозалов </a:t>
                      </a: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подготовленным </a:t>
                      </a:r>
                      <a:r>
                        <a:rPr kumimoji="0" lang="ru-RU" alt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субтитрированием</a:t>
                      </a: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ru-RU" alt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тифлокомментированием</a:t>
                      </a: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(областной бюджет −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тыс. руб.)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25.06.2019 проведен конкурс на предоставление субсидии</a:t>
                      </a:r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победителей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Полевской городской округ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Серовский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Сысертский городской округ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Верхний Тагил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Богданович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82495" y="75299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 (Свердловская область)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8" y="3868181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6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0" y="734312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A2843-A40F-423C-8BA4-7F7964698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2" descr="http://www.bestiary.us/files/images/sverdlovskobl-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22" y="18227"/>
            <a:ext cx="884634" cy="6536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6937" y="70074"/>
            <a:ext cx="3579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</a:p>
          <a:p>
            <a:pPr lvl="0" defTabSz="912065"/>
            <a:r>
              <a:rPr lang="ru-RU" sz="1600" b="1" dirty="0" smtClean="0">
                <a:solidFill>
                  <a:srgbClr val="001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>
              <a:solidFill>
                <a:srgbClr val="001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534" y="2740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065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56" y="135472"/>
            <a:ext cx="3761232" cy="5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Министерство культуры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88636"/>
              </p:ext>
            </p:extLst>
          </p:nvPr>
        </p:nvGraphicFramePr>
        <p:xfrm>
          <a:off x="81538" y="1259886"/>
          <a:ext cx="8980923" cy="3393476"/>
        </p:xfrm>
        <a:graphic>
          <a:graphicData uri="http://schemas.openxmlformats.org/drawingml/2006/table">
            <a:tbl>
              <a:tblPr/>
              <a:tblGrid>
                <a:gridCol w="3495969"/>
                <a:gridCol w="5484954"/>
              </a:tblGrid>
              <a:tr h="193717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 кукол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(ФБ − 19,7 млн. руб.)</a:t>
                      </a: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indent="1588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itchFamily="34" charset="0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заключено соглашение 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Новоуральским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городским округом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10.06.2019 проведен аукцион,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25.06.2019 заключен контракт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0818" marB="50818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35890" y="73431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 (Свердловская область)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01.07.2019 г.)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5" y="331420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2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gmQdrkpUGa9N379wYFvw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шаблон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E4D99"/>
      </a:accent1>
      <a:accent2>
        <a:srgbClr val="6699FF"/>
      </a:accent2>
      <a:accent3>
        <a:srgbClr val="FFFFFF"/>
      </a:accent3>
      <a:accent4>
        <a:srgbClr val="000000"/>
      </a:accent4>
      <a:accent5>
        <a:srgbClr val="AAB2CA"/>
      </a:accent5>
      <a:accent6>
        <a:srgbClr val="5C8AE7"/>
      </a:accent6>
      <a:hlink>
        <a:srgbClr val="99CCFF"/>
      </a:hlink>
      <a:folHlink>
        <a:srgbClr val="CCECFF"/>
      </a:folHlink>
    </a:clrScheme>
    <a:fontScheme name="1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шаблон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66"/>
        </a:accent1>
        <a:accent2>
          <a:srgbClr val="CCFFCC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B9E7B9"/>
        </a:accent6>
        <a:hlink>
          <a:srgbClr val="00CC99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B9E7E7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2DB9B9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1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FF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DADFF"/>
        </a:accent5>
        <a:accent6>
          <a:srgbClr val="5C8AE7"/>
        </a:accent6>
        <a:hlink>
          <a:srgbClr val="33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1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СО образец 2009">
  <a:themeElements>
    <a:clrScheme name="1_Сумерки СО-2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Сумерки СО-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умерки СО-2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СО-2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СО-2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СО-2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СО-2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СО-2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СО-2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умерки СО-2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умерки СО-2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20297</TotalTime>
  <Words>1593</Words>
  <Application>Microsoft Office PowerPoint</Application>
  <PresentationFormat>Экран (16:9)</PresentationFormat>
  <Paragraphs>331</Paragraphs>
  <Slides>24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1_шаблон</vt:lpstr>
      <vt:lpstr>ПСО образец 2009</vt:lpstr>
      <vt:lpstr>1_White Template with blue-green Segoe_TP10286786</vt:lpstr>
      <vt:lpstr>Главная</vt:lpstr>
      <vt:lpstr> О результатах реализации  национального проекта «Культура»  На территории Свердловской области  за I полугодие 2019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KrotySOFT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региональные проекты</dc:title>
  <dc:creator>Мышакова Елена Олеговна</dc:creator>
  <cp:lastModifiedBy>Буракова Оксана Алексеевна</cp:lastModifiedBy>
  <cp:revision>202</cp:revision>
  <cp:lastPrinted>2019-05-31T09:43:51Z</cp:lastPrinted>
  <dcterms:created xsi:type="dcterms:W3CDTF">2017-05-17T09:01:59Z</dcterms:created>
  <dcterms:modified xsi:type="dcterms:W3CDTF">2019-07-19T03:31:36Z</dcterms:modified>
</cp:coreProperties>
</file>